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3" r:id="rId2"/>
    <p:sldId id="303" r:id="rId3"/>
    <p:sldId id="304" r:id="rId4"/>
    <p:sldId id="305" r:id="rId5"/>
    <p:sldId id="306" r:id="rId6"/>
    <p:sldId id="307" r:id="rId7"/>
    <p:sldId id="302" r:id="rId8"/>
    <p:sldId id="292" r:id="rId9"/>
    <p:sldId id="291" r:id="rId10"/>
    <p:sldId id="293" r:id="rId11"/>
    <p:sldId id="296" r:id="rId12"/>
    <p:sldId id="301" r:id="rId13"/>
    <p:sldId id="297" r:id="rId14"/>
    <p:sldId id="300" r:id="rId15"/>
  </p:sldIdLst>
  <p:sldSz cx="9144000" cy="6858000" type="screen4x3"/>
  <p:notesSz cx="6888163" cy="100203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jurberg Hans" initials="DH" lastIdx="3" clrIdx="0"/>
  <p:cmAuthor id="1" name="Anand Punja" initials="AP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6E53"/>
    <a:srgbClr val="70BF43"/>
    <a:srgbClr val="C2E3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7" autoAdjust="0"/>
    <p:restoredTop sz="84760" autoAdjust="0"/>
  </p:normalViewPr>
  <p:slideViewPr>
    <p:cSldViewPr snapToGrid="0" snapToObjects="1">
      <p:cViewPr>
        <p:scale>
          <a:sx n="68" d="100"/>
          <a:sy n="68" d="100"/>
        </p:scale>
        <p:origin x="-13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400" b="1"/>
              <a:t>International</a:t>
            </a:r>
            <a:r>
              <a:rPr lang="de-DE" sz="1400" b="1" baseline="0"/>
              <a:t> vs. National Members per region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members!$F$83</c:f>
              <c:strCache>
                <c:ptCount val="1"/>
                <c:pt idx="0">
                  <c:v>National Members</c:v>
                </c:pt>
              </c:strCache>
            </c:strRef>
          </c:tx>
          <c:spPr>
            <a:solidFill>
              <a:schemeClr val="accent3">
                <a:shade val="76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members!$E$84:$E$89</c:f>
              <c:strCache>
                <c:ptCount val="6"/>
                <c:pt idx="0">
                  <c:v>Africa</c:v>
                </c:pt>
                <c:pt idx="1">
                  <c:v>Asia Pacific</c:v>
                </c:pt>
                <c:pt idx="2">
                  <c:v>CIS</c:v>
                </c:pt>
                <c:pt idx="3">
                  <c:v>Europe</c:v>
                </c:pt>
                <c:pt idx="4">
                  <c:v>Latin America</c:v>
                </c:pt>
                <c:pt idx="5">
                  <c:v>North America</c:v>
                </c:pt>
              </c:strCache>
            </c:strRef>
          </c:cat>
          <c:val>
            <c:numRef>
              <c:f>members!$F$84:$F$89</c:f>
              <c:numCache>
                <c:formatCode>General</c:formatCode>
                <c:ptCount val="6"/>
                <c:pt idx="1">
                  <c:v>91</c:v>
                </c:pt>
                <c:pt idx="2">
                  <c:v>71</c:v>
                </c:pt>
                <c:pt idx="3">
                  <c:v>1005</c:v>
                </c:pt>
                <c:pt idx="4">
                  <c:v>298</c:v>
                </c:pt>
              </c:numCache>
            </c:numRef>
          </c:val>
        </c:ser>
        <c:ser>
          <c:idx val="1"/>
          <c:order val="1"/>
          <c:tx>
            <c:strRef>
              <c:f>members!$G$83</c:f>
              <c:strCache>
                <c:ptCount val="1"/>
                <c:pt idx="0">
                  <c:v>International Members</c:v>
                </c:pt>
              </c:strCache>
            </c:strRef>
          </c:tx>
          <c:spPr>
            <a:solidFill>
              <a:schemeClr val="accent3">
                <a:tint val="77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8.333333333333380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2222222222222199E-2"/>
                  <c:y val="-8.48755627201339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222222222222102E-2"/>
                  <c:y val="-9.25925925925926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66666666666667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members!$E$84:$E$89</c:f>
              <c:strCache>
                <c:ptCount val="6"/>
                <c:pt idx="0">
                  <c:v>Africa</c:v>
                </c:pt>
                <c:pt idx="1">
                  <c:v>Asia Pacific</c:v>
                </c:pt>
                <c:pt idx="2">
                  <c:v>CIS</c:v>
                </c:pt>
                <c:pt idx="3">
                  <c:v>Europe</c:v>
                </c:pt>
                <c:pt idx="4">
                  <c:v>Latin America</c:v>
                </c:pt>
                <c:pt idx="5">
                  <c:v>North America</c:v>
                </c:pt>
              </c:strCache>
            </c:strRef>
          </c:cat>
          <c:val>
            <c:numRef>
              <c:f>members!$G$84:$G$89</c:f>
              <c:numCache>
                <c:formatCode>General</c:formatCode>
                <c:ptCount val="6"/>
                <c:pt idx="0">
                  <c:v>41</c:v>
                </c:pt>
                <c:pt idx="1">
                  <c:v>85</c:v>
                </c:pt>
                <c:pt idx="2">
                  <c:v>10</c:v>
                </c:pt>
                <c:pt idx="3">
                  <c:v>188</c:v>
                </c:pt>
                <c:pt idx="4">
                  <c:v>230</c:v>
                </c:pt>
                <c:pt idx="5">
                  <c:v>176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7249920"/>
        <c:axId val="137251456"/>
        <c:axId val="0"/>
      </c:bar3DChart>
      <c:catAx>
        <c:axId val="13724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37251456"/>
        <c:crosses val="autoZero"/>
        <c:auto val="1"/>
        <c:lblAlgn val="ctr"/>
        <c:lblOffset val="100"/>
        <c:noMultiLvlLbl val="0"/>
      </c:catAx>
      <c:valAx>
        <c:axId val="137251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3724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solidFill>
        <a:schemeClr val="accent6">
          <a:lumMod val="50000"/>
        </a:schemeClr>
      </a:solidFill>
    </a:ln>
    <a:effectLst/>
  </c:spPr>
  <c:txPr>
    <a:bodyPr/>
    <a:lstStyle/>
    <a:p>
      <a:pPr>
        <a:defRPr/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>
                <a:latin typeface="+mn-lt"/>
              </a:rPr>
              <a:t>International FSC Membership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members!$F$58</c:f>
              <c:strCache>
                <c:ptCount val="1"/>
                <c:pt idx="0">
                  <c:v>In Countries with NP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members!$E$59:$E$61</c:f>
              <c:strCache>
                <c:ptCount val="3"/>
                <c:pt idx="0">
                  <c:v>Social</c:v>
                </c:pt>
                <c:pt idx="1">
                  <c:v>Economic</c:v>
                </c:pt>
                <c:pt idx="2">
                  <c:v>Environmental</c:v>
                </c:pt>
              </c:strCache>
            </c:strRef>
          </c:cat>
          <c:val>
            <c:numRef>
              <c:f>members!$F$59:$F$61</c:f>
              <c:numCache>
                <c:formatCode>General</c:formatCode>
                <c:ptCount val="3"/>
                <c:pt idx="0">
                  <c:v>148</c:v>
                </c:pt>
                <c:pt idx="1">
                  <c:v>397</c:v>
                </c:pt>
                <c:pt idx="2">
                  <c:v>187</c:v>
                </c:pt>
              </c:numCache>
            </c:numRef>
          </c:val>
        </c:ser>
        <c:ser>
          <c:idx val="1"/>
          <c:order val="1"/>
          <c:tx>
            <c:strRef>
              <c:f>members!$G$58</c:f>
              <c:strCache>
                <c:ptCount val="1"/>
                <c:pt idx="0">
                  <c:v>In Countries without NP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members!$E$59:$E$61</c:f>
              <c:strCache>
                <c:ptCount val="3"/>
                <c:pt idx="0">
                  <c:v>Social</c:v>
                </c:pt>
                <c:pt idx="1">
                  <c:v>Economic</c:v>
                </c:pt>
                <c:pt idx="2">
                  <c:v>Environmental</c:v>
                </c:pt>
              </c:strCache>
            </c:strRef>
          </c:cat>
          <c:val>
            <c:numRef>
              <c:f>members!$G$59:$G$61</c:f>
              <c:numCache>
                <c:formatCode>General</c:formatCode>
                <c:ptCount val="3"/>
                <c:pt idx="0">
                  <c:v>14</c:v>
                </c:pt>
                <c:pt idx="1">
                  <c:v>57</c:v>
                </c:pt>
                <c:pt idx="2">
                  <c:v>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0546048"/>
        <c:axId val="140547584"/>
      </c:barChart>
      <c:catAx>
        <c:axId val="140546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40547584"/>
        <c:crosses val="autoZero"/>
        <c:auto val="1"/>
        <c:lblAlgn val="ctr"/>
        <c:lblOffset val="100"/>
        <c:noMultiLvlLbl val="0"/>
      </c:catAx>
      <c:valAx>
        <c:axId val="140547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4054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19050" cap="flat" cmpd="sng" algn="ctr">
      <a:solidFill>
        <a:schemeClr val="accent2">
          <a:lumMod val="75000"/>
        </a:schemeClr>
      </a:solidFill>
      <a:round/>
    </a:ln>
    <a:effectLst/>
  </c:spPr>
  <c:txPr>
    <a:bodyPr/>
    <a:lstStyle/>
    <a:p>
      <a:pPr>
        <a:defRPr/>
      </a:pPr>
      <a:endParaRPr lang="sv-SE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800"/>
              <a:t>Awareness levels of the FSC Logo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100" i="1"/>
              <a:t>Selected countries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1100" i="1"/>
              <a:t>Source: Reports 2015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Sheet4!$C$2</c:f>
              <c:strCache>
                <c:ptCount val="1"/>
                <c:pt idx="0">
                  <c:v>unprompted</c:v>
                </c:pt>
              </c:strCache>
            </c:strRef>
          </c:tx>
          <c:spPr>
            <a:solidFill>
              <a:srgbClr val="005C42"/>
            </a:solidFill>
            <a:ln>
              <a:noFill/>
            </a:ln>
            <a:effectLst/>
            <a:sp3d/>
          </c:spPr>
          <c:invertIfNegative val="0"/>
          <c:cat>
            <c:strRef>
              <c:f>Sheet4!$B$3:$B$17</c:f>
              <c:strCache>
                <c:ptCount val="15"/>
                <c:pt idx="0">
                  <c:v>Switzerland</c:v>
                </c:pt>
                <c:pt idx="1">
                  <c:v>Netherlands</c:v>
                </c:pt>
                <c:pt idx="2">
                  <c:v>Denmark</c:v>
                </c:pt>
                <c:pt idx="3">
                  <c:v>Germany</c:v>
                </c:pt>
                <c:pt idx="4">
                  <c:v>Italy</c:v>
                </c:pt>
                <c:pt idx="5">
                  <c:v>UK</c:v>
                </c:pt>
                <c:pt idx="6">
                  <c:v>Spain</c:v>
                </c:pt>
                <c:pt idx="7">
                  <c:v>Belgium</c:v>
                </c:pt>
                <c:pt idx="8">
                  <c:v>France</c:v>
                </c:pt>
                <c:pt idx="9">
                  <c:v>Czech Republic</c:v>
                </c:pt>
                <c:pt idx="10">
                  <c:v>United States </c:v>
                </c:pt>
                <c:pt idx="11">
                  <c:v>Sweden</c:v>
                </c:pt>
                <c:pt idx="12">
                  <c:v>Russia</c:v>
                </c:pt>
                <c:pt idx="13">
                  <c:v>Estonia</c:v>
                </c:pt>
                <c:pt idx="14">
                  <c:v>Latvia</c:v>
                </c:pt>
              </c:strCache>
            </c:strRef>
          </c:cat>
          <c:val>
            <c:numRef>
              <c:f>Sheet4!$C$3:$C$17</c:f>
              <c:numCache>
                <c:formatCode>General</c:formatCode>
                <c:ptCount val="15"/>
                <c:pt idx="1">
                  <c:v>21</c:v>
                </c:pt>
                <c:pt idx="3">
                  <c:v>9</c:v>
                </c:pt>
                <c:pt idx="4">
                  <c:v>8</c:v>
                </c:pt>
                <c:pt idx="7" formatCode="0">
                  <c:v>8</c:v>
                </c:pt>
                <c:pt idx="9" formatCode="0">
                  <c:v>8</c:v>
                </c:pt>
                <c:pt idx="10">
                  <c:v>8</c:v>
                </c:pt>
                <c:pt idx="11">
                  <c:v>18</c:v>
                </c:pt>
                <c:pt idx="12">
                  <c:v>6</c:v>
                </c:pt>
                <c:pt idx="14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Sheet4!$D$2</c:f>
              <c:strCache>
                <c:ptCount val="1"/>
                <c:pt idx="0">
                  <c:v>prompted</c:v>
                </c:pt>
              </c:strCache>
            </c:strRef>
          </c:tx>
          <c:spPr>
            <a:solidFill>
              <a:srgbClr val="72BF42"/>
            </a:solidFill>
            <a:ln>
              <a:noFill/>
            </a:ln>
            <a:effectLst/>
            <a:sp3d/>
          </c:spPr>
          <c:invertIfNegative val="0"/>
          <c:cat>
            <c:strRef>
              <c:f>Sheet4!$B$3:$B$17</c:f>
              <c:strCache>
                <c:ptCount val="15"/>
                <c:pt idx="0">
                  <c:v>Switzerland</c:v>
                </c:pt>
                <c:pt idx="1">
                  <c:v>Netherlands</c:v>
                </c:pt>
                <c:pt idx="2">
                  <c:v>Denmark</c:v>
                </c:pt>
                <c:pt idx="3">
                  <c:v>Germany</c:v>
                </c:pt>
                <c:pt idx="4">
                  <c:v>Italy</c:v>
                </c:pt>
                <c:pt idx="5">
                  <c:v>UK</c:v>
                </c:pt>
                <c:pt idx="6">
                  <c:v>Spain</c:v>
                </c:pt>
                <c:pt idx="7">
                  <c:v>Belgium</c:v>
                </c:pt>
                <c:pt idx="8">
                  <c:v>France</c:v>
                </c:pt>
                <c:pt idx="9">
                  <c:v>Czech Republic</c:v>
                </c:pt>
                <c:pt idx="10">
                  <c:v>United States </c:v>
                </c:pt>
                <c:pt idx="11">
                  <c:v>Sweden</c:v>
                </c:pt>
                <c:pt idx="12">
                  <c:v>Russia</c:v>
                </c:pt>
                <c:pt idx="13">
                  <c:v>Estonia</c:v>
                </c:pt>
                <c:pt idx="14">
                  <c:v>Latvia</c:v>
                </c:pt>
              </c:strCache>
            </c:strRef>
          </c:cat>
          <c:val>
            <c:numRef>
              <c:f>Sheet4!$D$3:$D$17</c:f>
              <c:numCache>
                <c:formatCode>General</c:formatCode>
                <c:ptCount val="15"/>
                <c:pt idx="0">
                  <c:v>85</c:v>
                </c:pt>
                <c:pt idx="1">
                  <c:v>79</c:v>
                </c:pt>
                <c:pt idx="2">
                  <c:v>50</c:v>
                </c:pt>
                <c:pt idx="3">
                  <c:v>50</c:v>
                </c:pt>
                <c:pt idx="4">
                  <c:v>48</c:v>
                </c:pt>
                <c:pt idx="5">
                  <c:v>44</c:v>
                </c:pt>
                <c:pt idx="6">
                  <c:v>40</c:v>
                </c:pt>
                <c:pt idx="7" formatCode="0">
                  <c:v>38</c:v>
                </c:pt>
                <c:pt idx="8">
                  <c:v>27</c:v>
                </c:pt>
                <c:pt idx="9" formatCode="0">
                  <c:v>25</c:v>
                </c:pt>
                <c:pt idx="10">
                  <c:v>21</c:v>
                </c:pt>
                <c:pt idx="12">
                  <c:v>15</c:v>
                </c:pt>
                <c:pt idx="13">
                  <c:v>8</c:v>
                </c:pt>
                <c:pt idx="1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2626176"/>
        <c:axId val="142627968"/>
        <c:axId val="0"/>
      </c:bar3DChart>
      <c:catAx>
        <c:axId val="14262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42627968"/>
        <c:crosses val="autoZero"/>
        <c:auto val="1"/>
        <c:lblAlgn val="ctr"/>
        <c:lblOffset val="100"/>
        <c:noMultiLvlLbl val="0"/>
      </c:catAx>
      <c:valAx>
        <c:axId val="14262796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4262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0.08021</cdr:x>
      <cdr:y>0.66667</cdr:y>
    </cdr:from>
    <cdr:to>
      <cdr:x>0.28021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6713" y="26193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de-DE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 smtClean="0"/>
            </a:lvl1pPr>
          </a:lstStyle>
          <a:p>
            <a:pPr>
              <a:defRPr/>
            </a:pPr>
            <a:fld id="{7A7C7E65-88F6-D644-9B0C-CF6FF478A187}" type="datetimeFigureOut">
              <a:rPr lang="en-US"/>
              <a:pPr>
                <a:defRPr/>
              </a:pPr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 smtClean="0"/>
            </a:lvl1pPr>
          </a:lstStyle>
          <a:p>
            <a:pPr>
              <a:defRPr/>
            </a:pPr>
            <a:fld id="{F60EDE96-4F26-D74E-96EA-63DF675610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384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7F0CF70-EAA5-7147-834A-9F336A551F08}" type="datetimeFigureOut">
              <a:rPr lang="en-US"/>
              <a:pPr>
                <a:defRPr/>
              </a:pPr>
              <a:t>4/27/2017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892A72A-75E9-4A4D-891D-8EA446821F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736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Overall big picture about FSC in Europe.</a:t>
            </a:r>
            <a:r>
              <a:rPr lang="en-US" baseline="0" dirty="0" smtClean="0">
                <a:latin typeface="Calibri" charset="0"/>
              </a:rPr>
              <a:t> Start with some data and then move on to our realities, our focus areas, etc.</a:t>
            </a:r>
            <a:endParaRPr lang="en-US" dirty="0">
              <a:latin typeface="Calibri" charset="0"/>
            </a:endParaRP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85001" indent="-301923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207694" indent="-24153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90771" indent="-24153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173849" indent="-241539" eaLnBrk="0" hangingPunct="0"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656926" indent="-24153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3140004" indent="-24153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623081" indent="-24153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4106159" indent="-241539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C46E298-F1B7-8D45-977E-1B7A52AEAA8F}" type="slidenum">
              <a:rPr lang="en-US" sz="130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0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4182427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Setting a standard means following A BUNCH of standards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72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6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Big increase in some countries (Finland +185% from 1,3</a:t>
            </a:r>
            <a:r>
              <a:rPr lang="en-US" baseline="0" dirty="0" smtClean="0"/>
              <a:t> to 1,8 </a:t>
            </a:r>
            <a:r>
              <a:rPr lang="en-US" baseline="0" dirty="0" err="1" smtClean="0"/>
              <a:t>mio</a:t>
            </a:r>
            <a:r>
              <a:rPr lang="en-US" dirty="0" smtClean="0"/>
              <a:t>; Ukraine +33% from 1,9 to</a:t>
            </a:r>
            <a:r>
              <a:rPr lang="en-US" baseline="0" dirty="0" smtClean="0"/>
              <a:t> 2,6 </a:t>
            </a:r>
            <a:r>
              <a:rPr lang="en-US" baseline="0" dirty="0" err="1" smtClean="0"/>
              <a:t>mio</a:t>
            </a:r>
            <a:r>
              <a:rPr lang="en-US" dirty="0" smtClean="0"/>
              <a:t>); big</a:t>
            </a:r>
            <a:r>
              <a:rPr lang="en-US" baseline="0" dirty="0" smtClean="0"/>
              <a:t> decline in others (Latvia -26% from 1,7 to 1,3 </a:t>
            </a:r>
            <a:r>
              <a:rPr lang="en-US" baseline="0" dirty="0" err="1" smtClean="0"/>
              <a:t>mio</a:t>
            </a:r>
            <a:r>
              <a:rPr lang="en-US" baseline="0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742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80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85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ALL DATA</a:t>
            </a:r>
            <a:r>
              <a:rPr lang="en-US" baseline="0" dirty="0" smtClean="0"/>
              <a:t> IS CORRECT AS OF 4</a:t>
            </a:r>
            <a:r>
              <a:rPr lang="en-US" baseline="30000" dirty="0" smtClean="0"/>
              <a:t>TH</a:t>
            </a:r>
            <a:r>
              <a:rPr lang="en-US" baseline="0" dirty="0" smtClean="0"/>
              <a:t> JAN 2017.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138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PEFC has same amount of certified</a:t>
            </a:r>
            <a:r>
              <a:rPr lang="en-US" baseline="0" dirty="0" smtClean="0"/>
              <a:t> 95M, 10% of that is double-cert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92A72A-75E9-4A4D-891D-8EA446821F5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17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51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C8EE7E0-FC37-1447-A5F6-0087E397E55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17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A6A07-C779-EE43-B745-8F677F815943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D4C5D-3EE2-1D47-BEB4-F22E3C931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646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1" descr="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154738"/>
            <a:ext cx="91440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989DED3C-A272-8C43-BA1D-30D68AEE48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Slide Number Placeholder 2"/>
          <p:cNvSpPr txBox="1">
            <a:spLocks/>
          </p:cNvSpPr>
          <p:nvPr userDrawn="1"/>
        </p:nvSpPr>
        <p:spPr>
          <a:xfrm>
            <a:off x="1157042" y="6537960"/>
            <a:ext cx="225916" cy="224790"/>
          </a:xfrm>
          <a:prstGeom prst="ellipse">
            <a:avLst/>
          </a:prstGeom>
          <a:ln>
            <a:solidFill>
              <a:schemeClr val="bg1"/>
            </a:solidFill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fld id="{03109832-87E0-4958-8EBC-B28A7AC90961}" type="slidenum">
              <a:rPr lang="en-US" sz="1100" b="1" smtClean="0">
                <a:solidFill>
                  <a:schemeClr val="bg1"/>
                </a:solidFill>
              </a:rPr>
              <a:pPr algn="ctr"/>
              <a:t>‹#›</a:t>
            </a:fld>
            <a:endParaRPr lang="en-US" sz="11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310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03A89-0126-1040-9992-196CECC88C73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E95057-FB20-B945-A50D-AC7D08880B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5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C7223-F4C1-284F-990E-7A884EC68935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B053C-C229-0E40-854E-10F26951EA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345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9AE02-9917-7B4C-8756-90C4EE93B06A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48401-B2A5-FD42-BAF2-668231ABAC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1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620AB0-A2D2-1B44-8A01-0BBD2A82221F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3BB2C-32CA-B148-8ACD-D8EB15128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32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2BCB2-4452-2E41-8958-AC100164FDED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AA00C-2AFB-A44A-B3FE-4139814740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955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054B1-5E4C-FD4E-83A2-56D4434A37DD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286D-EC47-6E4B-AA17-E621F8D54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43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F9CED-D50D-8C42-B553-612A5863C5EE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B5377-0C44-FD4B-8011-B6AC49AA7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26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2CB82-A224-724E-88CD-1251444ECBCB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15828-0D50-B440-B1F3-37FE5B8556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46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64377-8B9E-114E-8284-2104AFD8B736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8916C-D8CD-1C43-A9CE-B52E79C0E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5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6138A1E-E300-7B4C-AC07-1E2B7C3E97E8}" type="datetime1">
              <a:rPr lang="en-GB"/>
              <a:pPr>
                <a:defRPr/>
              </a:pPr>
              <a:t>27/04/2017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FSC® F000100 FSC® A.C. All rights reserved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820739-0239-1245-BA9B-957ED656BF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gif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>
          <a:xfrm>
            <a:off x="685800" y="2600325"/>
            <a:ext cx="7772400" cy="1470025"/>
          </a:xfrm>
        </p:spPr>
        <p:txBody>
          <a:bodyPr/>
          <a:lstStyle/>
          <a:p>
            <a:r>
              <a:rPr lang="en-US" dirty="0">
                <a:solidFill>
                  <a:srgbClr val="075634"/>
                </a:solidFill>
                <a:latin typeface="Calibri" charset="0"/>
              </a:rPr>
              <a:t>FSC in Europe</a:t>
            </a:r>
          </a:p>
        </p:txBody>
      </p:sp>
      <p:sp>
        <p:nvSpPr>
          <p:cNvPr id="14339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6702425" y="6481763"/>
            <a:ext cx="1943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chemeClr val="bg1"/>
                </a:solidFill>
              </a:rPr>
              <a:t>FSC® F000100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chemeClr val="bg1"/>
                </a:solidFill>
              </a:rPr>
              <a:t>FSC® A.C. All rights reserved </a:t>
            </a:r>
          </a:p>
        </p:txBody>
      </p:sp>
      <p:pic>
        <p:nvPicPr>
          <p:cNvPr id="14340" name="Picture 1" descr="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33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3" descr="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18188"/>
            <a:ext cx="9144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371600" y="4356100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t-EE" sz="2000" dirty="0" smtClean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Indrek Talpsep (FSC Estonia)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t-EE" sz="2000" dirty="0" smtClean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Jurmala, FSC Baltic meeting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et-EE" sz="2000" dirty="0" smtClean="0">
                <a:solidFill>
                  <a:schemeClr val="bg1">
                    <a:lumMod val="50000"/>
                  </a:schemeClr>
                </a:solidFill>
                <a:ea typeface="+mn-ea"/>
                <a:cs typeface="+mn-cs"/>
              </a:rPr>
              <a:t>08.03.2017</a:t>
            </a:r>
            <a:endParaRPr lang="en-US" sz="2000" dirty="0" smtClean="0">
              <a:solidFill>
                <a:schemeClr val="bg1">
                  <a:lumMod val="50000"/>
                </a:schemeClr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199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0954" y="81468"/>
            <a:ext cx="2354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What is FSC?</a:t>
            </a:r>
            <a:endParaRPr lang="en-GB" sz="3200" b="1" dirty="0">
              <a:solidFill>
                <a:srgbClr val="70BF43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030" y="3467203"/>
            <a:ext cx="1989365" cy="26677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59" y="1369614"/>
            <a:ext cx="1610041" cy="20125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01" y="3829538"/>
            <a:ext cx="2199958" cy="13919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410" y="4308039"/>
            <a:ext cx="2738973" cy="18268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1043" y="1156744"/>
            <a:ext cx="1898162" cy="24382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372" y="1696651"/>
            <a:ext cx="2941320" cy="213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68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50954" y="81468"/>
            <a:ext cx="23541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What is FSC?</a:t>
            </a:r>
            <a:endParaRPr lang="en-GB" sz="3200" b="1" dirty="0">
              <a:solidFill>
                <a:srgbClr val="70BF43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01" y="1096282"/>
            <a:ext cx="8659757" cy="462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06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69246" y="81468"/>
            <a:ext cx="2917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FSC Governance</a:t>
            </a:r>
            <a:endParaRPr lang="en-GB" sz="3200" b="1" dirty="0">
              <a:solidFill>
                <a:srgbClr val="70BF4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2960"/>
            <a:ext cx="9144000" cy="521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4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8210" y="81468"/>
            <a:ext cx="48939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FSC FM standard setting</a:t>
            </a:r>
            <a:endParaRPr lang="en-GB" sz="3200" b="1" dirty="0">
              <a:solidFill>
                <a:srgbClr val="70BF43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8" y="829181"/>
            <a:ext cx="4098433" cy="5162110"/>
          </a:xfrm>
          <a:prstGeom prst="rect">
            <a:avLst/>
          </a:prstGeom>
        </p:spPr>
      </p:pic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4304811" y="856357"/>
            <a:ext cx="4589805" cy="324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Follows formal procedures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3 chamber structure standard development group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Public consultations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Approval by FSC Policy and Standards Unit – Policy and Standards Committee (formal approval by FSC Director General)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endParaRPr lang="en-GB" sz="1800" dirty="0" smtClean="0"/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endParaRPr lang="en-GB" sz="1800" dirty="0" smtClean="0"/>
          </a:p>
        </p:txBody>
      </p:sp>
    </p:spTree>
    <p:extLst>
      <p:ext uri="{BB962C8B-B14F-4D97-AF65-F5344CB8AC3E}">
        <p14:creationId xmlns:p14="http://schemas.microsoft.com/office/powerpoint/2010/main" val="8268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38938" y="81468"/>
            <a:ext cx="5043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FSC FM standard content</a:t>
            </a:r>
            <a:endParaRPr lang="en-GB" sz="3200" b="1" dirty="0">
              <a:solidFill>
                <a:srgbClr val="70BF43"/>
              </a:solidFill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 bwMode="auto">
          <a:xfrm>
            <a:off x="3360788" y="1816477"/>
            <a:ext cx="4589805" cy="269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Principles and Criteria – to be followed by everyone globally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Indicators allow national adaptation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International Generic Indicators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Certification Body standard(s) if no national standard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endParaRPr lang="en-GB" sz="1800" dirty="0" smtClean="0"/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endParaRPr lang="en-GB" sz="1800" dirty="0" smtClean="0"/>
          </a:p>
        </p:txBody>
      </p:sp>
      <p:pic>
        <p:nvPicPr>
          <p:cNvPr id="9" name="Picture 8" descr="http://a-kassa.me/wp-content/uploads/2014/09/greenma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298" y="1816477"/>
            <a:ext cx="2106538" cy="206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940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70BF43"/>
                </a:solidFill>
                <a:latin typeface="Calibri" charset="0"/>
              </a:rPr>
              <a:t>FSC Certified Area in Europe</a:t>
            </a:r>
            <a:endParaRPr lang="en-US" sz="3200" b="1" dirty="0">
              <a:solidFill>
                <a:srgbClr val="70BF43"/>
              </a:solidFill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DED3C-A272-8C43-BA1D-30D68AEE485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59" y="5414826"/>
            <a:ext cx="8527682" cy="725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119" y="1711799"/>
            <a:ext cx="6395761" cy="34344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1980" y="6538912"/>
            <a:ext cx="3199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Source: FSC Facts &amp; Figures, January 2017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0888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70BF43"/>
                </a:solidFill>
                <a:latin typeface="Calibri" charset="0"/>
              </a:rPr>
              <a:t>FSC Certified Area in Europe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DED3C-A272-8C43-BA1D-30D68AEE485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066" y="1182725"/>
            <a:ext cx="2991143" cy="45181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1036" y="5830822"/>
            <a:ext cx="3553201" cy="2671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1980" y="6538912"/>
            <a:ext cx="3199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Source: FSC Facts &amp; Figures, January 2017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8985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70BF43"/>
                </a:solidFill>
                <a:latin typeface="Calibri" charset="0"/>
              </a:rPr>
              <a:t>FSC </a:t>
            </a:r>
            <a:r>
              <a:rPr lang="en-US" sz="3200" b="1" dirty="0" err="1">
                <a:solidFill>
                  <a:srgbClr val="70BF43"/>
                </a:solidFill>
                <a:latin typeface="Calibri" charset="0"/>
              </a:rPr>
              <a:t>CoC</a:t>
            </a:r>
            <a:r>
              <a:rPr lang="en-US" sz="3200" b="1" dirty="0">
                <a:solidFill>
                  <a:srgbClr val="70BF43"/>
                </a:solidFill>
                <a:latin typeface="Calibri" charset="0"/>
              </a:rPr>
              <a:t> Certificates in Europe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DED3C-A272-8C43-BA1D-30D68AEE485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5" y="5396563"/>
            <a:ext cx="8843483" cy="7231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37" y="1132609"/>
            <a:ext cx="7413807" cy="38433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91980" y="6538912"/>
            <a:ext cx="3199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Source: FSC Facts &amp; Figures, January 2017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4523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70BF43"/>
                </a:solidFill>
                <a:latin typeface="Calibri" charset="0"/>
              </a:rPr>
              <a:t>FSC </a:t>
            </a:r>
            <a:r>
              <a:rPr lang="en-US" sz="3200" b="1" dirty="0" err="1">
                <a:solidFill>
                  <a:srgbClr val="70BF43"/>
                </a:solidFill>
                <a:latin typeface="Calibri" charset="0"/>
              </a:rPr>
              <a:t>CoC</a:t>
            </a:r>
            <a:r>
              <a:rPr lang="en-US" sz="3200" b="1" dirty="0">
                <a:solidFill>
                  <a:srgbClr val="70BF43"/>
                </a:solidFill>
                <a:latin typeface="Calibri" charset="0"/>
              </a:rPr>
              <a:t> Certificates in Europe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9DED3C-A272-8C43-BA1D-30D68AEE485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76" y="1574389"/>
            <a:ext cx="4071252" cy="38541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599" y="1574389"/>
            <a:ext cx="3553201" cy="38541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91980" y="6538912"/>
            <a:ext cx="3199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Source: FSC Facts &amp; Figures, January 2017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635097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18939" y="81468"/>
            <a:ext cx="30181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FSC membership</a:t>
            </a:r>
            <a:endParaRPr lang="en-GB" sz="3200" b="1" dirty="0">
              <a:solidFill>
                <a:srgbClr val="70BF43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08132"/>
              </p:ext>
            </p:extLst>
          </p:nvPr>
        </p:nvGraphicFramePr>
        <p:xfrm>
          <a:off x="4572000" y="1417638"/>
          <a:ext cx="4609070" cy="3880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826150"/>
              </p:ext>
            </p:extLst>
          </p:nvPr>
        </p:nvGraphicFramePr>
        <p:xfrm>
          <a:off x="0" y="198604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4359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42477" y="81468"/>
            <a:ext cx="31710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Awareness of FSC</a:t>
            </a:r>
            <a:endParaRPr lang="en-GB" sz="3200" b="1" dirty="0">
              <a:solidFill>
                <a:srgbClr val="70BF43"/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392370" y="1367806"/>
          <a:ext cx="6286500" cy="4962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5463095" y="1433914"/>
          <a:ext cx="3481136" cy="30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0284"/>
                <a:gridCol w="1099306"/>
                <a:gridCol w="856173"/>
                <a:gridCol w="655373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 dirty="0">
                          <a:effectLst/>
                        </a:rPr>
                        <a:t> 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unprompted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prompted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Switzerland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85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Netherlands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21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79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Denmark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50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Germany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9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50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Italy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48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UK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44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Spain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40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Belgium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38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France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27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Czech Republic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25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North America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United States 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21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Sweden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18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CIS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Russia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6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15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Estonia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 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8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Europe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u="none" strike="noStrike">
                          <a:effectLst/>
                        </a:rPr>
                        <a:t>Latvia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>
                          <a:effectLst/>
                        </a:rPr>
                        <a:t>2</a:t>
                      </a:r>
                      <a:endParaRPr lang="de-D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1100" u="none" strike="noStrike" dirty="0">
                          <a:effectLst/>
                        </a:rPr>
                        <a:t>8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66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headinterio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9166226" cy="7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"/>
          <p:cNvSpPr txBox="1">
            <a:spLocks/>
          </p:cNvSpPr>
          <p:nvPr/>
        </p:nvSpPr>
        <p:spPr bwMode="auto">
          <a:xfrm>
            <a:off x="692031" y="856357"/>
            <a:ext cx="8202585" cy="570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/>
              <a:t>Most mature </a:t>
            </a:r>
            <a:r>
              <a:rPr lang="en-GB" sz="1800" dirty="0" smtClean="0"/>
              <a:t>region of FSC scheme</a:t>
            </a:r>
            <a:endParaRPr lang="en-GB" sz="1800" dirty="0"/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Most staff / </a:t>
            </a:r>
            <a:r>
              <a:rPr lang="en-GB" sz="1400" dirty="0"/>
              <a:t>offices but smallest </a:t>
            </a:r>
            <a:r>
              <a:rPr lang="en-GB" sz="1400" dirty="0" smtClean="0"/>
              <a:t>by geographic area = most diverse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15 NO’s, 1 NR (LV), representation in PL and LI, actively looking for RO. 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Critical sourcing region and main market for most key players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Nearly half of FSC certified forests (91 </a:t>
            </a:r>
            <a:r>
              <a:rPr lang="en-GB" sz="1400" dirty="0" err="1" smtClean="0"/>
              <a:t>mio</a:t>
            </a:r>
            <a:r>
              <a:rPr lang="en-GB" sz="1400" dirty="0" smtClean="0"/>
              <a:t> ha) - 47%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/>
              <a:t>More than half of all FSC </a:t>
            </a:r>
            <a:r>
              <a:rPr lang="en-GB" sz="1400" dirty="0" err="1"/>
              <a:t>CoCs</a:t>
            </a:r>
            <a:r>
              <a:rPr lang="en-GB" sz="1400" dirty="0"/>
              <a:t> in </a:t>
            </a:r>
            <a:r>
              <a:rPr lang="en-GB" sz="1400" dirty="0" smtClean="0"/>
              <a:t>Europe - 53%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Top 10 countries for highest level of consumer awareness - all European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Certified forests dominated by public owned / state forests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Growth most likely to come from private forests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27% of international members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Many more national members than international (1005 vs 231)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National vs International agendas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800" dirty="0" smtClean="0"/>
              <a:t>Perceived as a “low risk” sourcing region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Pressure from CH’s to simplify FM, </a:t>
            </a:r>
            <a:r>
              <a:rPr lang="en-GB" sz="1400" dirty="0" err="1" smtClean="0"/>
              <a:t>CoC</a:t>
            </a:r>
            <a:r>
              <a:rPr lang="en-GB" sz="1400" dirty="0" smtClean="0"/>
              <a:t> and CW. 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Strong Environmental chamber challenging this perception</a:t>
            </a:r>
          </a:p>
          <a:p>
            <a:pPr marL="846138" lvl="1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r>
              <a:rPr lang="en-GB" sz="1400" dirty="0" smtClean="0"/>
              <a:t>Strong competition (PEFC)</a:t>
            </a:r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endParaRPr lang="en-GB" sz="1800" dirty="0" smtClean="0"/>
          </a:p>
          <a:p>
            <a:pPr marL="446088" indent="-446088">
              <a:spcBef>
                <a:spcPts val="600"/>
              </a:spcBef>
              <a:buClr>
                <a:srgbClr val="70BF43"/>
              </a:buClr>
              <a:buSzPct val="125000"/>
              <a:buFont typeface="Wingdings" pitchFamily="2" charset="2"/>
              <a:buChar char=""/>
            </a:pPr>
            <a:endParaRPr lang="en-GB" sz="1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80408" y="81468"/>
            <a:ext cx="401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rgbClr val="70BF43"/>
                </a:solidFill>
              </a:rPr>
              <a:t>FSC’s Reality in Europe</a:t>
            </a:r>
            <a:endParaRPr lang="en-GB" sz="3200" b="1" dirty="0">
              <a:solidFill>
                <a:srgbClr val="70BF4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7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6702425" y="6481763"/>
            <a:ext cx="1943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chemeClr val="bg1"/>
                </a:solidFill>
              </a:rPr>
              <a:t>FSC® F000100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sz="900">
                <a:solidFill>
                  <a:schemeClr val="bg1"/>
                </a:solidFill>
              </a:rPr>
              <a:t>FSC® A.C. All rights reserved </a:t>
            </a:r>
          </a:p>
        </p:txBody>
      </p:sp>
      <p:pic>
        <p:nvPicPr>
          <p:cNvPr id="4" name="Picture 3" descr="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8652"/>
            <a:ext cx="9144000" cy="1050259"/>
          </a:xfrm>
          <a:prstGeom prst="rect">
            <a:avLst/>
          </a:prstGeom>
        </p:spPr>
      </p:pic>
      <p:pic>
        <p:nvPicPr>
          <p:cNvPr id="5" name="Picture 4" descr="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629" y="568903"/>
            <a:ext cx="2751789" cy="290855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599" y="4102540"/>
            <a:ext cx="6400800" cy="1752600"/>
          </a:xfrm>
        </p:spPr>
        <p:txBody>
          <a:bodyPr rtlCol="0">
            <a:normAutofit fontScale="32500" lnSpcReduction="20000"/>
          </a:bodyPr>
          <a:lstStyle/>
          <a:p>
            <a:r>
              <a:rPr lang="en-US" b="1" dirty="0"/>
              <a:t>Forest Stewardship Council</a:t>
            </a:r>
            <a:r>
              <a:rPr lang="en-US" b="1" baseline="30000" dirty="0"/>
              <a:t>®</a:t>
            </a:r>
            <a:r>
              <a:rPr lang="en-US" b="1" dirty="0"/>
              <a:t> </a:t>
            </a:r>
          </a:p>
          <a:p>
            <a:r>
              <a:rPr lang="en-US" dirty="0" smtClean="0"/>
              <a:t>FSC</a:t>
            </a:r>
            <a:r>
              <a:rPr lang="en-US" baseline="30000" dirty="0" smtClean="0"/>
              <a:t>®</a:t>
            </a:r>
            <a:r>
              <a:rPr lang="en-US" dirty="0" smtClean="0"/>
              <a:t> Estonia</a:t>
            </a:r>
            <a:endParaRPr lang="en-US" dirty="0"/>
          </a:p>
          <a:p>
            <a:r>
              <a:rPr lang="et-EE" dirty="0" smtClean="0"/>
              <a:t>Lai 29, 51014, Tartu, Estonia</a:t>
            </a:r>
            <a:endParaRPr lang="en-US" dirty="0" smtClean="0"/>
          </a:p>
          <a:p>
            <a:r>
              <a:rPr lang="et-EE" dirty="0" err="1" smtClean="0"/>
              <a:t>i.talpsep@ee.fsc.org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FSC® </a:t>
            </a:r>
            <a:r>
              <a:rPr lang="et-EE" dirty="0" smtClean="0"/>
              <a:t>F000210</a:t>
            </a:r>
            <a:r>
              <a:rPr lang="en-US" dirty="0" smtClean="0"/>
              <a:t> - </a:t>
            </a:r>
            <a:r>
              <a:rPr lang="en-US" dirty="0"/>
              <a:t>FSC® A.C. All rights reserved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t-EE" sz="4500" b="1" dirty="0" err="1" smtClean="0"/>
              <a:t>ee.fsc.org</a:t>
            </a:r>
            <a:endParaRPr lang="en-US" sz="4500" b="1" dirty="0"/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en-US" dirty="0" smtClean="0"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5D165-7D2C-A147-B670-EABA4BCAB0E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00666" y="3515462"/>
            <a:ext cx="1742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t-EE" sz="2400" dirty="0" err="1" smtClean="0">
                <a:solidFill>
                  <a:srgbClr val="075634"/>
                </a:solidFill>
                <a:latin typeface="Helvetica"/>
                <a:cs typeface="Helvetica"/>
              </a:rPr>
              <a:t>Thank</a:t>
            </a:r>
            <a:r>
              <a:rPr lang="et-EE" sz="2400" dirty="0" smtClean="0">
                <a:solidFill>
                  <a:srgbClr val="075634"/>
                </a:solidFill>
                <a:latin typeface="Helvetica"/>
                <a:cs typeface="Helvetica"/>
              </a:rPr>
              <a:t> </a:t>
            </a:r>
            <a:r>
              <a:rPr lang="et-EE" sz="2400" dirty="0" err="1" smtClean="0">
                <a:solidFill>
                  <a:srgbClr val="075634"/>
                </a:solidFill>
                <a:latin typeface="Helvetica"/>
                <a:cs typeface="Helvetica"/>
              </a:rPr>
              <a:t>you</a:t>
            </a:r>
            <a:r>
              <a:rPr lang="et-EE" sz="2400" dirty="0" smtClean="0">
                <a:solidFill>
                  <a:srgbClr val="075634"/>
                </a:solidFill>
                <a:latin typeface="Helvetica"/>
                <a:cs typeface="Helvetica"/>
              </a:rPr>
              <a:t>!</a:t>
            </a:r>
            <a:endParaRPr lang="en-US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89551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rests For all Forever_GD_General_Rresentation_201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Forests For all Forever_GD_General_Rresentation_2015</Template>
  <TotalTime>8442</TotalTime>
  <Words>552</Words>
  <Application>Microsoft Office PowerPoint</Application>
  <PresentationFormat>Bildspel på skärmen (4:3)</PresentationFormat>
  <Paragraphs>147</Paragraphs>
  <Slides>14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Forests For all Forever_GD_General_Rresentation_2015</vt:lpstr>
      <vt:lpstr>FSC in Europe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FSC Certified Area in Europe</vt:lpstr>
      <vt:lpstr>FSC Certified Area in Europe</vt:lpstr>
      <vt:lpstr>FSC CoC Certificates in Europe</vt:lpstr>
      <vt:lpstr>FSC CoC Certificates in Europe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Assurance Unit » Overall objectives &amp; priorities «</dc:title>
  <dc:creator>Stefan Salvador</dc:creator>
  <cp:lastModifiedBy>Christer</cp:lastModifiedBy>
  <cp:revision>199</cp:revision>
  <cp:lastPrinted>2016-04-11T11:13:51Z</cp:lastPrinted>
  <dcterms:created xsi:type="dcterms:W3CDTF">2015-06-09T13:12:48Z</dcterms:created>
  <dcterms:modified xsi:type="dcterms:W3CDTF">2017-04-27T17:12:49Z</dcterms:modified>
</cp:coreProperties>
</file>