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12.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7.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7" r:id="rId2"/>
    <p:sldId id="260" r:id="rId3"/>
    <p:sldId id="262" r:id="rId4"/>
    <p:sldId id="264" r:id="rId5"/>
    <p:sldId id="265" r:id="rId6"/>
    <p:sldId id="268" r:id="rId7"/>
    <p:sldId id="269" r:id="rId8"/>
    <p:sldId id="285" r:id="rId9"/>
    <p:sldId id="275" r:id="rId10"/>
    <p:sldId id="278" r:id="rId11"/>
    <p:sldId id="279" r:id="rId12"/>
    <p:sldId id="280" r:id="rId13"/>
    <p:sldId id="281" r:id="rId14"/>
    <p:sldId id="282" r:id="rId15"/>
    <p:sldId id="284" r:id="rId16"/>
    <p:sldId id="283" r:id="rId17"/>
    <p:sldId id="287" r:id="rId18"/>
    <p:sldId id="288" r:id="rId19"/>
    <p:sldId id="272" r:id="rId20"/>
    <p:sldId id="289" r:id="rId21"/>
    <p:sldId id="286" r:id="rId22"/>
    <p:sldId id="333" r:id="rId23"/>
    <p:sldId id="300" r:id="rId24"/>
    <p:sldId id="304" r:id="rId25"/>
    <p:sldId id="334" r:id="rId26"/>
    <p:sldId id="290" r:id="rId27"/>
    <p:sldId id="317" r:id="rId28"/>
    <p:sldId id="318" r:id="rId29"/>
    <p:sldId id="335" r:id="rId30"/>
    <p:sldId id="296" r:id="rId31"/>
    <p:sldId id="298" r:id="rId32"/>
    <p:sldId id="299" r:id="rId33"/>
    <p:sldId id="307" r:id="rId34"/>
    <p:sldId id="336" r:id="rId35"/>
    <p:sldId id="291" r:id="rId36"/>
    <p:sldId id="292" r:id="rId37"/>
    <p:sldId id="294" r:id="rId38"/>
    <p:sldId id="295" r:id="rId39"/>
    <p:sldId id="337" r:id="rId40"/>
    <p:sldId id="305" r:id="rId41"/>
    <p:sldId id="314" r:id="rId42"/>
    <p:sldId id="315" r:id="rId43"/>
    <p:sldId id="316" r:id="rId44"/>
    <p:sldId id="338" r:id="rId45"/>
    <p:sldId id="327" r:id="rId4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sorterViewPr>
    <p:cViewPr varScale="1">
      <p:scale>
        <a:sx n="100" d="100"/>
        <a:sy n="100" d="100"/>
      </p:scale>
      <p:origin x="0" y="-179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Users\Janne\Documents\%23Inventering%20-%20Tja&#776;der\%23Seminarium%202016-11-18\Bilder:Excel\Ta&#776;ther_per_la&#776;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Users\Janne\Dropbox\Slutlig%20tja&#776;derrapport\Fo&#776;redrag\Tja&#776;derdiagram.xlsx"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kalkylblad.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kalkylblad1.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kalkylblad2.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kalkylblad3.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kalkylblad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1"/>
              <a:t>Individer/km2 skog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bar"/>
        <c:grouping val="stacked"/>
        <c:varyColors val="0"/>
        <c:ser>
          <c:idx val="0"/>
          <c:order val="0"/>
          <c:tx>
            <c:strRef>
              <c:f>Blad1!$B$1</c:f>
              <c:strCache>
                <c:ptCount val="1"/>
                <c:pt idx="0">
                  <c:v>Ind/km2 skog</c:v>
                </c:pt>
              </c:strCache>
            </c:strRef>
          </c:tx>
          <c:spPr>
            <a:gradFill flip="none" rotWithShape="1">
              <a:gsLst>
                <a:gs pos="0">
                  <a:schemeClr val="accent1">
                    <a:lumMod val="50000"/>
                  </a:schemeClr>
                </a:gs>
                <a:gs pos="50000">
                  <a:schemeClr val="accent1">
                    <a:lumMod val="43000"/>
                    <a:lumOff val="57000"/>
                  </a:schemeClr>
                </a:gs>
                <a:gs pos="100000">
                  <a:schemeClr val="accent1">
                    <a:lumMod val="50000"/>
                  </a:schemeClr>
                </a:gs>
              </a:gsLst>
              <a:lin ang="5400000" scaled="0"/>
              <a:tileRect/>
            </a:gradFill>
            <a:ln>
              <a:noFill/>
            </a:ln>
            <a:effectLst/>
          </c:spPr>
          <c:invertIfNegative val="0"/>
          <c:cat>
            <c:strRef>
              <c:f>Blad1!$A$2:$A$22</c:f>
              <c:strCache>
                <c:ptCount val="21"/>
                <c:pt idx="0">
                  <c:v>Jämtland</c:v>
                </c:pt>
                <c:pt idx="1">
                  <c:v>Västerbotten</c:v>
                </c:pt>
                <c:pt idx="2">
                  <c:v>Dalarna</c:v>
                </c:pt>
                <c:pt idx="3">
                  <c:v>Västernorrland</c:v>
                </c:pt>
                <c:pt idx="4">
                  <c:v>Norrbotten</c:v>
                </c:pt>
                <c:pt idx="5">
                  <c:v>Gävleborg</c:v>
                </c:pt>
                <c:pt idx="6">
                  <c:v>Värmland</c:v>
                </c:pt>
                <c:pt idx="7">
                  <c:v>Jönköping</c:v>
                </c:pt>
                <c:pt idx="8">
                  <c:v>Örebro</c:v>
                </c:pt>
                <c:pt idx="9">
                  <c:v>Kronoberg</c:v>
                </c:pt>
                <c:pt idx="10">
                  <c:v>Östergötland</c:v>
                </c:pt>
                <c:pt idx="11">
                  <c:v>Kalmar</c:v>
                </c:pt>
                <c:pt idx="12">
                  <c:v>Uppsala</c:v>
                </c:pt>
                <c:pt idx="13">
                  <c:v>Södermanland</c:v>
                </c:pt>
                <c:pt idx="14">
                  <c:v>Västmanland</c:v>
                </c:pt>
                <c:pt idx="15">
                  <c:v>Halland</c:v>
                </c:pt>
                <c:pt idx="16">
                  <c:v>Västra Götaland</c:v>
                </c:pt>
                <c:pt idx="17">
                  <c:v>Blekinge</c:v>
                </c:pt>
                <c:pt idx="18">
                  <c:v>Stockholm</c:v>
                </c:pt>
                <c:pt idx="19">
                  <c:v>Skåne</c:v>
                </c:pt>
                <c:pt idx="20">
                  <c:v>Gotland</c:v>
                </c:pt>
              </c:strCache>
            </c:strRef>
          </c:cat>
          <c:val>
            <c:numRef>
              <c:f>Blad1!$B$2:$B$22</c:f>
              <c:numCache>
                <c:formatCode>General</c:formatCode>
                <c:ptCount val="21"/>
                <c:pt idx="0">
                  <c:v>4.08</c:v>
                </c:pt>
                <c:pt idx="1">
                  <c:v>3.56</c:v>
                </c:pt>
                <c:pt idx="2">
                  <c:v>3.5</c:v>
                </c:pt>
                <c:pt idx="3">
                  <c:v>2.95</c:v>
                </c:pt>
                <c:pt idx="4">
                  <c:v>2.83</c:v>
                </c:pt>
                <c:pt idx="5">
                  <c:v>2.4700000000000002</c:v>
                </c:pt>
                <c:pt idx="6">
                  <c:v>2.02</c:v>
                </c:pt>
                <c:pt idx="7">
                  <c:v>1.1299999999999999</c:v>
                </c:pt>
                <c:pt idx="8">
                  <c:v>1.07</c:v>
                </c:pt>
                <c:pt idx="9">
                  <c:v>0.85</c:v>
                </c:pt>
                <c:pt idx="10">
                  <c:v>0.74</c:v>
                </c:pt>
                <c:pt idx="11">
                  <c:v>0.71</c:v>
                </c:pt>
                <c:pt idx="12">
                  <c:v>0.67</c:v>
                </c:pt>
                <c:pt idx="13">
                  <c:v>0.48</c:v>
                </c:pt>
                <c:pt idx="14">
                  <c:v>0.43</c:v>
                </c:pt>
                <c:pt idx="15">
                  <c:v>0.33</c:v>
                </c:pt>
                <c:pt idx="16">
                  <c:v>0.32</c:v>
                </c:pt>
                <c:pt idx="17">
                  <c:v>0.32</c:v>
                </c:pt>
                <c:pt idx="18">
                  <c:v>0.18</c:v>
                </c:pt>
                <c:pt idx="19">
                  <c:v>0.03</c:v>
                </c:pt>
                <c:pt idx="20">
                  <c:v>0</c:v>
                </c:pt>
              </c:numCache>
            </c:numRef>
          </c:val>
          <c:extLst>
            <c:ext xmlns:c16="http://schemas.microsoft.com/office/drawing/2014/chart" uri="{C3380CC4-5D6E-409C-BE32-E72D297353CC}">
              <c16:uniqueId val="{00000000-8396-194C-80C7-4456D80FD744}"/>
            </c:ext>
          </c:extLst>
        </c:ser>
        <c:dLbls>
          <c:showLegendKey val="0"/>
          <c:showVal val="0"/>
          <c:showCatName val="0"/>
          <c:showSerName val="0"/>
          <c:showPercent val="0"/>
          <c:showBubbleSize val="0"/>
        </c:dLbls>
        <c:gapWidth val="150"/>
        <c:overlap val="100"/>
        <c:axId val="128268544"/>
        <c:axId val="129048576"/>
      </c:barChart>
      <c:catAx>
        <c:axId val="128268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crossAx val="129048576"/>
        <c:crosses val="autoZero"/>
        <c:auto val="1"/>
        <c:lblAlgn val="ctr"/>
        <c:lblOffset val="100"/>
        <c:noMultiLvlLbl val="0"/>
      </c:catAx>
      <c:valAx>
        <c:axId val="1290485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crossAx val="128268544"/>
        <c:crosses val="autoZero"/>
        <c:crossBetween val="between"/>
      </c:valAx>
      <c:spPr>
        <a:gradFill>
          <a:gsLst>
            <a:gs pos="0">
              <a:srgbClr val="FF0000"/>
            </a:gs>
            <a:gs pos="44000">
              <a:srgbClr val="FFFF00"/>
            </a:gs>
            <a:gs pos="99000">
              <a:schemeClr val="accent6">
                <a:lumMod val="75000"/>
              </a:schemeClr>
            </a:gs>
          </a:gsLst>
          <a:lin ang="0" scaled="0"/>
        </a:gradFill>
        <a:ln>
          <a:noFill/>
        </a:ln>
        <a:effectLst/>
      </c:spPr>
    </c:plotArea>
    <c:plotVisOnly val="1"/>
    <c:dispBlanksAs val="gap"/>
    <c:showDLblsOverMax val="0"/>
  </c:chart>
  <c:sp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w="9525" cap="flat" cmpd="sng" algn="ctr">
      <a:solidFill>
        <a:schemeClr val="tx1">
          <a:lumMod val="15000"/>
          <a:lumOff val="85000"/>
        </a:schemeClr>
      </a:solidFill>
      <a:round/>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lineChart>
        <c:grouping val="standard"/>
        <c:varyColors val="0"/>
        <c:ser>
          <c:idx val="0"/>
          <c:order val="0"/>
          <c:tx>
            <c:strRef>
              <c:f>Blad9!$E$6:$E$7</c:f>
              <c:strCache>
                <c:ptCount val="2"/>
                <c:pt idx="0">
                  <c:v>7,8</c:v>
                </c:pt>
                <c:pt idx="1">
                  <c:v>7,85</c:v>
                </c:pt>
              </c:strCache>
            </c:strRef>
          </c:tx>
          <c:marker>
            <c:symbol val="none"/>
          </c:marker>
          <c:trendline>
            <c:trendlineType val="linear"/>
            <c:dispRSqr val="0"/>
            <c:dispEq val="0"/>
          </c:trendline>
          <c:cat>
            <c:numRef>
              <c:f>Blad9!$D$8:$D$59</c:f>
              <c:numCache>
                <c:formatCode>General</c:formatCode>
                <c:ptCount val="52"/>
                <c:pt idx="0">
                  <c:v>1965</c:v>
                </c:pt>
                <c:pt idx="5">
                  <c:v>1970</c:v>
                </c:pt>
                <c:pt idx="10">
                  <c:v>1975</c:v>
                </c:pt>
                <c:pt idx="15">
                  <c:v>1980</c:v>
                </c:pt>
                <c:pt idx="20">
                  <c:v>1985</c:v>
                </c:pt>
                <c:pt idx="25">
                  <c:v>1990</c:v>
                </c:pt>
                <c:pt idx="30">
                  <c:v>1995</c:v>
                </c:pt>
                <c:pt idx="35">
                  <c:v>2000</c:v>
                </c:pt>
                <c:pt idx="40">
                  <c:v>2005</c:v>
                </c:pt>
                <c:pt idx="45">
                  <c:v>2010</c:v>
                </c:pt>
                <c:pt idx="50">
                  <c:v>2015</c:v>
                </c:pt>
              </c:numCache>
            </c:numRef>
          </c:cat>
          <c:val>
            <c:numRef>
              <c:f>Blad9!$E$8:$E$59</c:f>
              <c:numCache>
                <c:formatCode>General</c:formatCode>
                <c:ptCount val="52"/>
                <c:pt idx="0">
                  <c:v>9.3000000000000007</c:v>
                </c:pt>
                <c:pt idx="1">
                  <c:v>11.5</c:v>
                </c:pt>
                <c:pt idx="2">
                  <c:v>10.4</c:v>
                </c:pt>
                <c:pt idx="3">
                  <c:v>8.2000000000000011</c:v>
                </c:pt>
                <c:pt idx="4">
                  <c:v>8</c:v>
                </c:pt>
                <c:pt idx="5">
                  <c:v>7</c:v>
                </c:pt>
                <c:pt idx="6">
                  <c:v>6.3</c:v>
                </c:pt>
                <c:pt idx="7">
                  <c:v>6.35</c:v>
                </c:pt>
                <c:pt idx="8">
                  <c:v>7.3</c:v>
                </c:pt>
                <c:pt idx="9">
                  <c:v>5.6</c:v>
                </c:pt>
                <c:pt idx="10">
                  <c:v>5</c:v>
                </c:pt>
                <c:pt idx="11">
                  <c:v>3.1</c:v>
                </c:pt>
                <c:pt idx="12">
                  <c:v>3.5</c:v>
                </c:pt>
                <c:pt idx="13">
                  <c:v>4.8</c:v>
                </c:pt>
                <c:pt idx="14">
                  <c:v>6.8</c:v>
                </c:pt>
                <c:pt idx="15">
                  <c:v>7.3</c:v>
                </c:pt>
                <c:pt idx="16">
                  <c:v>5.0999999999999996</c:v>
                </c:pt>
                <c:pt idx="17">
                  <c:v>3.8</c:v>
                </c:pt>
                <c:pt idx="18">
                  <c:v>3.3</c:v>
                </c:pt>
                <c:pt idx="19">
                  <c:v>3.5</c:v>
                </c:pt>
                <c:pt idx="20">
                  <c:v>3.7</c:v>
                </c:pt>
                <c:pt idx="21">
                  <c:v>3.9</c:v>
                </c:pt>
                <c:pt idx="22">
                  <c:v>3.5</c:v>
                </c:pt>
                <c:pt idx="23">
                  <c:v>5</c:v>
                </c:pt>
                <c:pt idx="24">
                  <c:v>4.5999999999999996</c:v>
                </c:pt>
                <c:pt idx="25">
                  <c:v>3.7</c:v>
                </c:pt>
                <c:pt idx="26">
                  <c:v>2.9</c:v>
                </c:pt>
                <c:pt idx="27">
                  <c:v>3</c:v>
                </c:pt>
                <c:pt idx="28">
                  <c:v>3.3</c:v>
                </c:pt>
                <c:pt idx="29">
                  <c:v>3.5</c:v>
                </c:pt>
                <c:pt idx="30">
                  <c:v>3.3</c:v>
                </c:pt>
                <c:pt idx="31">
                  <c:v>3.3</c:v>
                </c:pt>
                <c:pt idx="32">
                  <c:v>3.7</c:v>
                </c:pt>
                <c:pt idx="33">
                  <c:v>2.9</c:v>
                </c:pt>
                <c:pt idx="34">
                  <c:v>3.3</c:v>
                </c:pt>
                <c:pt idx="35">
                  <c:v>3.7</c:v>
                </c:pt>
                <c:pt idx="36">
                  <c:v>3.3</c:v>
                </c:pt>
                <c:pt idx="37">
                  <c:v>3.2</c:v>
                </c:pt>
                <c:pt idx="38">
                  <c:v>3.1</c:v>
                </c:pt>
                <c:pt idx="39">
                  <c:v>3.2</c:v>
                </c:pt>
                <c:pt idx="40">
                  <c:v>2.4</c:v>
                </c:pt>
                <c:pt idx="41">
                  <c:v>3.6</c:v>
                </c:pt>
                <c:pt idx="42">
                  <c:v>4.0999999999999996</c:v>
                </c:pt>
                <c:pt idx="43">
                  <c:v>3.3</c:v>
                </c:pt>
                <c:pt idx="44">
                  <c:v>3.1</c:v>
                </c:pt>
                <c:pt idx="45">
                  <c:v>3.1</c:v>
                </c:pt>
                <c:pt idx="46">
                  <c:v>4.9000000000000004</c:v>
                </c:pt>
                <c:pt idx="47">
                  <c:v>4.0999999999999996</c:v>
                </c:pt>
                <c:pt idx="48">
                  <c:v>5</c:v>
                </c:pt>
                <c:pt idx="49">
                  <c:v>3.7</c:v>
                </c:pt>
                <c:pt idx="50">
                  <c:v>3.3</c:v>
                </c:pt>
                <c:pt idx="51">
                  <c:v>3.1</c:v>
                </c:pt>
              </c:numCache>
            </c:numRef>
          </c:val>
          <c:smooth val="0"/>
          <c:extLst>
            <c:ext xmlns:c16="http://schemas.microsoft.com/office/drawing/2014/chart" uri="{C3380CC4-5D6E-409C-BE32-E72D297353CC}">
              <c16:uniqueId val="{00000001-2520-3343-92FC-FB43D09DE427}"/>
            </c:ext>
          </c:extLst>
        </c:ser>
        <c:dLbls>
          <c:showLegendKey val="0"/>
          <c:showVal val="0"/>
          <c:showCatName val="0"/>
          <c:showSerName val="0"/>
          <c:showPercent val="0"/>
          <c:showBubbleSize val="0"/>
        </c:dLbls>
        <c:smooth val="0"/>
        <c:axId val="129558016"/>
        <c:axId val="129559552"/>
      </c:lineChart>
      <c:catAx>
        <c:axId val="129558016"/>
        <c:scaling>
          <c:orientation val="minMax"/>
        </c:scaling>
        <c:delete val="0"/>
        <c:axPos val="b"/>
        <c:numFmt formatCode="General" sourceLinked="1"/>
        <c:majorTickMark val="out"/>
        <c:minorTickMark val="none"/>
        <c:tickLblPos val="nextTo"/>
        <c:crossAx val="129559552"/>
        <c:crosses val="autoZero"/>
        <c:auto val="1"/>
        <c:lblAlgn val="ctr"/>
        <c:lblOffset val="100"/>
        <c:noMultiLvlLbl val="0"/>
      </c:catAx>
      <c:valAx>
        <c:axId val="129559552"/>
        <c:scaling>
          <c:orientation val="minMax"/>
        </c:scaling>
        <c:delete val="0"/>
        <c:axPos val="l"/>
        <c:majorGridlines/>
        <c:title>
          <c:tx>
            <c:rich>
              <a:bodyPr rot="-5400000" vert="horz"/>
              <a:lstStyle/>
              <a:p>
                <a:pPr>
                  <a:defRPr sz="1600"/>
                </a:pPr>
                <a:r>
                  <a:rPr lang="en-US" sz="1600"/>
                  <a:t>Täthet antal tjädrar/km2</a:t>
                </a:r>
              </a:p>
            </c:rich>
          </c:tx>
          <c:overlay val="0"/>
        </c:title>
        <c:numFmt formatCode="General" sourceLinked="1"/>
        <c:majorTickMark val="out"/>
        <c:minorTickMark val="none"/>
        <c:tickLblPos val="nextTo"/>
        <c:crossAx val="129558016"/>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en-US" sz="1600"/>
              <a:t>Skåne</a:t>
            </a:r>
          </a:p>
        </c:rich>
      </c:tx>
      <c:overlay val="1"/>
    </c:title>
    <c:autoTitleDeleted val="0"/>
    <c:plotArea>
      <c:layout/>
      <c:barChart>
        <c:barDir val="col"/>
        <c:grouping val="clustered"/>
        <c:varyColors val="0"/>
        <c:ser>
          <c:idx val="0"/>
          <c:order val="0"/>
          <c:tx>
            <c:strRef>
              <c:f>Blad11!$A$19</c:f>
              <c:strCache>
                <c:ptCount val="1"/>
                <c:pt idx="0">
                  <c:v>2003</c:v>
                </c:pt>
              </c:strCache>
            </c:strRef>
          </c:tx>
          <c:invertIfNegative val="0"/>
          <c:cat>
            <c:strRef>
              <c:f>Blad11!$B$18:$D$18</c:f>
              <c:strCache>
                <c:ptCount val="3"/>
                <c:pt idx="0">
                  <c:v>&gt;=7 </c:v>
                </c:pt>
                <c:pt idx="1">
                  <c:v>4 till 6</c:v>
                </c:pt>
                <c:pt idx="2">
                  <c:v>1 till 3</c:v>
                </c:pt>
              </c:strCache>
            </c:strRef>
          </c:cat>
          <c:val>
            <c:numRef>
              <c:f>Blad11!$B$19:$D$19</c:f>
              <c:numCache>
                <c:formatCode>General</c:formatCode>
                <c:ptCount val="3"/>
                <c:pt idx="0">
                  <c:v>0</c:v>
                </c:pt>
                <c:pt idx="1">
                  <c:v>4</c:v>
                </c:pt>
                <c:pt idx="2">
                  <c:v>50</c:v>
                </c:pt>
              </c:numCache>
            </c:numRef>
          </c:val>
          <c:extLst>
            <c:ext xmlns:c16="http://schemas.microsoft.com/office/drawing/2014/chart" uri="{C3380CC4-5D6E-409C-BE32-E72D297353CC}">
              <c16:uniqueId val="{00000000-083A-964E-8101-F5F45C512F2E}"/>
            </c:ext>
          </c:extLst>
        </c:ser>
        <c:dLbls>
          <c:showLegendKey val="0"/>
          <c:showVal val="0"/>
          <c:showCatName val="0"/>
          <c:showSerName val="0"/>
          <c:showPercent val="0"/>
          <c:showBubbleSize val="0"/>
        </c:dLbls>
        <c:gapWidth val="150"/>
        <c:axId val="176119808"/>
        <c:axId val="176121344"/>
      </c:barChart>
      <c:catAx>
        <c:axId val="176119808"/>
        <c:scaling>
          <c:orientation val="minMax"/>
        </c:scaling>
        <c:delete val="0"/>
        <c:axPos val="b"/>
        <c:numFmt formatCode="General" sourceLinked="0"/>
        <c:majorTickMark val="out"/>
        <c:minorTickMark val="none"/>
        <c:tickLblPos val="nextTo"/>
        <c:txPr>
          <a:bodyPr/>
          <a:lstStyle/>
          <a:p>
            <a:pPr>
              <a:defRPr sz="1600"/>
            </a:pPr>
            <a:endParaRPr lang="sv-SE"/>
          </a:p>
        </c:txPr>
        <c:crossAx val="176121344"/>
        <c:crosses val="autoZero"/>
        <c:auto val="1"/>
        <c:lblAlgn val="ctr"/>
        <c:lblOffset val="100"/>
        <c:noMultiLvlLbl val="0"/>
      </c:catAx>
      <c:valAx>
        <c:axId val="176121344"/>
        <c:scaling>
          <c:orientation val="minMax"/>
        </c:scaling>
        <c:delete val="0"/>
        <c:axPos val="l"/>
        <c:majorGridlines/>
        <c:title>
          <c:tx>
            <c:rich>
              <a:bodyPr rot="-5400000" vert="horz"/>
              <a:lstStyle/>
              <a:p>
                <a:pPr>
                  <a:defRPr sz="1600"/>
                </a:pPr>
                <a:r>
                  <a:rPr lang="en-US" sz="1600"/>
                  <a:t>Antal lekplatser</a:t>
                </a:r>
              </a:p>
            </c:rich>
          </c:tx>
          <c:overlay val="0"/>
        </c:title>
        <c:numFmt formatCode="General" sourceLinked="1"/>
        <c:majorTickMark val="out"/>
        <c:minorTickMark val="none"/>
        <c:tickLblPos val="nextTo"/>
        <c:crossAx val="176119808"/>
        <c:crosses val="autoZero"/>
        <c:crossBetween val="between"/>
      </c:valAx>
    </c:plotArea>
    <c:legend>
      <c:legendPos val="b"/>
      <c:overlay val="0"/>
      <c:txPr>
        <a:bodyPr/>
        <a:lstStyle/>
        <a:p>
          <a:pPr>
            <a:defRPr sz="1800"/>
          </a:pPr>
          <a:endParaRPr lang="sv-SE"/>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sv-SE"/>
              <a:t>Boreonemoral och nemoral zon</a:t>
            </a:r>
          </a:p>
        </c:rich>
      </c:tx>
      <c:layout>
        <c:manualLayout>
          <c:xMode val="edge"/>
          <c:yMode val="edge"/>
          <c:x val="0.22656325262713001"/>
          <c:y val="4.8188976377952698E-2"/>
        </c:manualLayout>
      </c:layout>
      <c:overlay val="1"/>
    </c:title>
    <c:autoTitleDeleted val="0"/>
    <c:plotArea>
      <c:layout/>
      <c:lineChart>
        <c:grouping val="standard"/>
        <c:varyColors val="0"/>
        <c:ser>
          <c:idx val="0"/>
          <c:order val="0"/>
          <c:tx>
            <c:strRef>
              <c:f>Blad4!$C$26</c:f>
              <c:strCache>
                <c:ptCount val="1"/>
                <c:pt idx="0">
                  <c:v>Planterad tall</c:v>
                </c:pt>
              </c:strCache>
            </c:strRef>
          </c:tx>
          <c:spPr>
            <a:ln w="57150"/>
          </c:spPr>
          <c:marker>
            <c:symbol val="none"/>
          </c:marker>
          <c:cat>
            <c:numRef>
              <c:f>Blad4!$B$27:$B$39</c:f>
              <c:numCache>
                <c:formatCode>General</c:formatCode>
                <c:ptCount val="13"/>
                <c:pt idx="0">
                  <c:v>1950</c:v>
                </c:pt>
                <c:pt idx="2">
                  <c:v>1960</c:v>
                </c:pt>
                <c:pt idx="4">
                  <c:v>1970</c:v>
                </c:pt>
                <c:pt idx="6">
                  <c:v>1980</c:v>
                </c:pt>
                <c:pt idx="8">
                  <c:v>1990</c:v>
                </c:pt>
                <c:pt idx="10">
                  <c:v>2000</c:v>
                </c:pt>
                <c:pt idx="12">
                  <c:v>2010</c:v>
                </c:pt>
              </c:numCache>
            </c:numRef>
          </c:cat>
          <c:val>
            <c:numRef>
              <c:f>Blad4!$C$27:$C$39</c:f>
              <c:numCache>
                <c:formatCode>General</c:formatCode>
                <c:ptCount val="13"/>
                <c:pt idx="1">
                  <c:v>25</c:v>
                </c:pt>
                <c:pt idx="2">
                  <c:v>15</c:v>
                </c:pt>
                <c:pt idx="3">
                  <c:v>18</c:v>
                </c:pt>
                <c:pt idx="4">
                  <c:v>25</c:v>
                </c:pt>
                <c:pt idx="5">
                  <c:v>22</c:v>
                </c:pt>
                <c:pt idx="6">
                  <c:v>36</c:v>
                </c:pt>
                <c:pt idx="7">
                  <c:v>38</c:v>
                </c:pt>
                <c:pt idx="8">
                  <c:v>27</c:v>
                </c:pt>
                <c:pt idx="9">
                  <c:v>25</c:v>
                </c:pt>
                <c:pt idx="10">
                  <c:v>20</c:v>
                </c:pt>
                <c:pt idx="11">
                  <c:v>20</c:v>
                </c:pt>
                <c:pt idx="12">
                  <c:v>15</c:v>
                </c:pt>
              </c:numCache>
            </c:numRef>
          </c:val>
          <c:smooth val="0"/>
          <c:extLst>
            <c:ext xmlns:c16="http://schemas.microsoft.com/office/drawing/2014/chart" uri="{C3380CC4-5D6E-409C-BE32-E72D297353CC}">
              <c16:uniqueId val="{00000000-D4C3-C84C-A029-2FDCD086BC91}"/>
            </c:ext>
          </c:extLst>
        </c:ser>
        <c:ser>
          <c:idx val="1"/>
          <c:order val="1"/>
          <c:tx>
            <c:strRef>
              <c:f>Blad4!$D$26</c:f>
              <c:strCache>
                <c:ptCount val="1"/>
                <c:pt idx="0">
                  <c:v>Planterad gran</c:v>
                </c:pt>
              </c:strCache>
            </c:strRef>
          </c:tx>
          <c:spPr>
            <a:ln w="57150"/>
          </c:spPr>
          <c:marker>
            <c:symbol val="none"/>
          </c:marker>
          <c:cat>
            <c:numRef>
              <c:f>Blad4!$B$27:$B$39</c:f>
              <c:numCache>
                <c:formatCode>General</c:formatCode>
                <c:ptCount val="13"/>
                <c:pt idx="0">
                  <c:v>1950</c:v>
                </c:pt>
                <c:pt idx="2">
                  <c:v>1960</c:v>
                </c:pt>
                <c:pt idx="4">
                  <c:v>1970</c:v>
                </c:pt>
                <c:pt idx="6">
                  <c:v>1980</c:v>
                </c:pt>
                <c:pt idx="8">
                  <c:v>1990</c:v>
                </c:pt>
                <c:pt idx="10">
                  <c:v>2000</c:v>
                </c:pt>
                <c:pt idx="12">
                  <c:v>2010</c:v>
                </c:pt>
              </c:numCache>
            </c:numRef>
          </c:cat>
          <c:val>
            <c:numRef>
              <c:f>Blad4!$D$27:$D$39</c:f>
              <c:numCache>
                <c:formatCode>General</c:formatCode>
                <c:ptCount val="13"/>
                <c:pt idx="1">
                  <c:v>25</c:v>
                </c:pt>
                <c:pt idx="2">
                  <c:v>35</c:v>
                </c:pt>
                <c:pt idx="3">
                  <c:v>43</c:v>
                </c:pt>
                <c:pt idx="4">
                  <c:v>55</c:v>
                </c:pt>
                <c:pt idx="5">
                  <c:v>57</c:v>
                </c:pt>
                <c:pt idx="6">
                  <c:v>50</c:v>
                </c:pt>
                <c:pt idx="7">
                  <c:v>50</c:v>
                </c:pt>
                <c:pt idx="8">
                  <c:v>59</c:v>
                </c:pt>
                <c:pt idx="9">
                  <c:v>59</c:v>
                </c:pt>
                <c:pt idx="10">
                  <c:v>57</c:v>
                </c:pt>
                <c:pt idx="11">
                  <c:v>59</c:v>
                </c:pt>
                <c:pt idx="12">
                  <c:v>63</c:v>
                </c:pt>
              </c:numCache>
            </c:numRef>
          </c:val>
          <c:smooth val="0"/>
          <c:extLst>
            <c:ext xmlns:c16="http://schemas.microsoft.com/office/drawing/2014/chart" uri="{C3380CC4-5D6E-409C-BE32-E72D297353CC}">
              <c16:uniqueId val="{00000001-D4C3-C84C-A029-2FDCD086BC91}"/>
            </c:ext>
          </c:extLst>
        </c:ser>
        <c:dLbls>
          <c:showLegendKey val="0"/>
          <c:showVal val="0"/>
          <c:showCatName val="0"/>
          <c:showSerName val="0"/>
          <c:showPercent val="0"/>
          <c:showBubbleSize val="0"/>
        </c:dLbls>
        <c:smooth val="0"/>
        <c:axId val="173786624"/>
        <c:axId val="173788160"/>
      </c:lineChart>
      <c:catAx>
        <c:axId val="173786624"/>
        <c:scaling>
          <c:orientation val="minMax"/>
        </c:scaling>
        <c:delete val="0"/>
        <c:axPos val="b"/>
        <c:numFmt formatCode="General" sourceLinked="1"/>
        <c:majorTickMark val="out"/>
        <c:minorTickMark val="none"/>
        <c:tickLblPos val="nextTo"/>
        <c:txPr>
          <a:bodyPr/>
          <a:lstStyle/>
          <a:p>
            <a:pPr>
              <a:defRPr sz="1400"/>
            </a:pPr>
            <a:endParaRPr lang="sv-SE"/>
          </a:p>
        </c:txPr>
        <c:crossAx val="173788160"/>
        <c:crosses val="autoZero"/>
        <c:auto val="1"/>
        <c:lblAlgn val="ctr"/>
        <c:lblOffset val="100"/>
        <c:noMultiLvlLbl val="0"/>
      </c:catAx>
      <c:valAx>
        <c:axId val="173788160"/>
        <c:scaling>
          <c:orientation val="minMax"/>
        </c:scaling>
        <c:delete val="0"/>
        <c:axPos val="l"/>
        <c:majorGridlines/>
        <c:title>
          <c:tx>
            <c:rich>
              <a:bodyPr rot="-5400000" vert="horz"/>
              <a:lstStyle/>
              <a:p>
                <a:pPr>
                  <a:defRPr sz="1400"/>
                </a:pPr>
                <a:r>
                  <a:rPr lang="en-US" sz="1400"/>
                  <a:t>Procent planterade träd</a:t>
                </a:r>
              </a:p>
            </c:rich>
          </c:tx>
          <c:overlay val="0"/>
        </c:title>
        <c:numFmt formatCode="General" sourceLinked="1"/>
        <c:majorTickMark val="out"/>
        <c:minorTickMark val="none"/>
        <c:tickLblPos val="nextTo"/>
        <c:txPr>
          <a:bodyPr/>
          <a:lstStyle/>
          <a:p>
            <a:pPr>
              <a:defRPr sz="1400"/>
            </a:pPr>
            <a:endParaRPr lang="sv-SE"/>
          </a:p>
        </c:txPr>
        <c:crossAx val="173786624"/>
        <c:crosses val="autoZero"/>
        <c:crossBetween val="between"/>
      </c:valAx>
    </c:plotArea>
    <c:legend>
      <c:legendPos val="b"/>
      <c:overlay val="0"/>
      <c:txPr>
        <a:bodyPr/>
        <a:lstStyle/>
        <a:p>
          <a:pPr>
            <a:defRPr sz="1600"/>
          </a:pPr>
          <a:endParaRPr lang="sv-SE"/>
        </a:p>
      </c:txPr>
    </c:legend>
    <c:plotVisOnly val="1"/>
    <c:dispBlanksAs val="gap"/>
    <c:showDLblsOverMax val="0"/>
  </c:chart>
  <c:spPr>
    <a:solidFill>
      <a:sysClr val="window" lastClr="FFFFFF"/>
    </a:solidFill>
    <a:ln w="25400" cap="flat" cmpd="sng" algn="ctr">
      <a:solidFill>
        <a:srgbClr val="6076B4"/>
      </a:solidFill>
      <a:prstDash val="solid"/>
    </a:ln>
    <a:effectLst/>
  </c:spPr>
  <c:txPr>
    <a:bodyPr/>
    <a:lstStyle/>
    <a:p>
      <a:pPr>
        <a:defRPr>
          <a:solidFill>
            <a:sysClr val="windowText" lastClr="000000"/>
          </a:solidFill>
          <a:latin typeface="+mn-lt"/>
          <a:ea typeface="+mn-ea"/>
          <a:cs typeface="+mn-cs"/>
        </a:defRPr>
      </a:pPr>
      <a:endParaRPr lang="sv-SE"/>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title>
      <c:tx>
        <c:rich>
          <a:bodyPr/>
          <a:lstStyle/>
          <a:p>
            <a:pPr>
              <a:defRPr/>
            </a:pPr>
            <a:r>
              <a:rPr lang="sv-SE"/>
              <a:t>Blåbärstäckning i skog med olika ålder</a:t>
            </a:r>
          </a:p>
        </c:rich>
      </c:tx>
      <c:layout>
        <c:manualLayout>
          <c:xMode val="edge"/>
          <c:yMode val="edge"/>
          <c:x val="0.22523991097467999"/>
          <c:y val="6.9043804430334907E-2"/>
        </c:manualLayout>
      </c:layout>
      <c:overlay val="1"/>
    </c:title>
    <c:autoTitleDeleted val="0"/>
    <c:plotArea>
      <c:layout>
        <c:manualLayout>
          <c:layoutTarget val="inner"/>
          <c:xMode val="edge"/>
          <c:yMode val="edge"/>
          <c:x val="0.12999053689717399"/>
          <c:y val="7.6405787354872398E-2"/>
          <c:w val="0.84053100505293998"/>
          <c:h val="0.72783291768244296"/>
        </c:manualLayout>
      </c:layout>
      <c:barChart>
        <c:barDir val="col"/>
        <c:grouping val="clustered"/>
        <c:varyColors val="0"/>
        <c:ser>
          <c:idx val="0"/>
          <c:order val="0"/>
          <c:invertIfNegative val="0"/>
          <c:cat>
            <c:strRef>
              <c:f>Blad1!$A$3:$A$11</c:f>
              <c:strCache>
                <c:ptCount val="9"/>
                <c:pt idx="0">
                  <c:v>0-19</c:v>
                </c:pt>
                <c:pt idx="1">
                  <c:v>20-39</c:v>
                </c:pt>
                <c:pt idx="2">
                  <c:v>40-59</c:v>
                </c:pt>
                <c:pt idx="3">
                  <c:v>60-79</c:v>
                </c:pt>
                <c:pt idx="4">
                  <c:v>80-99</c:v>
                </c:pt>
                <c:pt idx="5">
                  <c:v>100-119</c:v>
                </c:pt>
                <c:pt idx="6">
                  <c:v>120-139</c:v>
                </c:pt>
                <c:pt idx="7">
                  <c:v>140-159</c:v>
                </c:pt>
                <c:pt idx="8">
                  <c:v>160-</c:v>
                </c:pt>
              </c:strCache>
            </c:strRef>
          </c:cat>
          <c:val>
            <c:numRef>
              <c:f>Blad1!$B$3:$B$11</c:f>
              <c:numCache>
                <c:formatCode>General</c:formatCode>
                <c:ptCount val="9"/>
                <c:pt idx="0">
                  <c:v>7</c:v>
                </c:pt>
                <c:pt idx="1">
                  <c:v>9</c:v>
                </c:pt>
                <c:pt idx="2">
                  <c:v>11</c:v>
                </c:pt>
                <c:pt idx="3">
                  <c:v>12</c:v>
                </c:pt>
                <c:pt idx="4">
                  <c:v>15</c:v>
                </c:pt>
                <c:pt idx="5">
                  <c:v>18</c:v>
                </c:pt>
                <c:pt idx="6">
                  <c:v>21</c:v>
                </c:pt>
                <c:pt idx="7">
                  <c:v>21</c:v>
                </c:pt>
                <c:pt idx="8">
                  <c:v>19</c:v>
                </c:pt>
              </c:numCache>
            </c:numRef>
          </c:val>
          <c:extLst>
            <c:ext xmlns:c16="http://schemas.microsoft.com/office/drawing/2014/chart" uri="{C3380CC4-5D6E-409C-BE32-E72D297353CC}">
              <c16:uniqueId val="{00000000-BDED-E444-96B6-253B3E7C1733}"/>
            </c:ext>
          </c:extLst>
        </c:ser>
        <c:dLbls>
          <c:showLegendKey val="0"/>
          <c:showVal val="0"/>
          <c:showCatName val="0"/>
          <c:showSerName val="0"/>
          <c:showPercent val="0"/>
          <c:showBubbleSize val="0"/>
        </c:dLbls>
        <c:gapWidth val="150"/>
        <c:axId val="176481408"/>
        <c:axId val="176483328"/>
      </c:barChart>
      <c:catAx>
        <c:axId val="176481408"/>
        <c:scaling>
          <c:orientation val="minMax"/>
        </c:scaling>
        <c:delete val="0"/>
        <c:axPos val="b"/>
        <c:title>
          <c:tx>
            <c:rich>
              <a:bodyPr/>
              <a:lstStyle/>
              <a:p>
                <a:pPr>
                  <a:defRPr sz="1600"/>
                </a:pPr>
                <a:r>
                  <a:rPr lang="sv-SE" sz="1600"/>
                  <a:t>Skogens ålder (år)</a:t>
                </a:r>
              </a:p>
            </c:rich>
          </c:tx>
          <c:overlay val="0"/>
        </c:title>
        <c:numFmt formatCode="General" sourceLinked="0"/>
        <c:majorTickMark val="out"/>
        <c:minorTickMark val="none"/>
        <c:tickLblPos val="nextTo"/>
        <c:txPr>
          <a:bodyPr/>
          <a:lstStyle/>
          <a:p>
            <a:pPr>
              <a:defRPr sz="1400"/>
            </a:pPr>
            <a:endParaRPr lang="sv-SE"/>
          </a:p>
        </c:txPr>
        <c:crossAx val="176483328"/>
        <c:crosses val="autoZero"/>
        <c:auto val="1"/>
        <c:lblAlgn val="ctr"/>
        <c:lblOffset val="100"/>
        <c:noMultiLvlLbl val="0"/>
      </c:catAx>
      <c:valAx>
        <c:axId val="176483328"/>
        <c:scaling>
          <c:orientation val="minMax"/>
        </c:scaling>
        <c:delete val="0"/>
        <c:axPos val="l"/>
        <c:majorGridlines/>
        <c:title>
          <c:tx>
            <c:rich>
              <a:bodyPr rot="-5400000" vert="horz"/>
              <a:lstStyle/>
              <a:p>
                <a:pPr>
                  <a:defRPr sz="1600"/>
                </a:pPr>
                <a:r>
                  <a:rPr lang="sv-SE" sz="1600"/>
                  <a:t>Andel av skogsmarksareal (%)</a:t>
                </a:r>
              </a:p>
            </c:rich>
          </c:tx>
          <c:layout>
            <c:manualLayout>
              <c:xMode val="edge"/>
              <c:yMode val="edge"/>
              <c:x val="1.19862625835533E-2"/>
              <c:y val="8.4746715336094999E-2"/>
            </c:manualLayout>
          </c:layout>
          <c:overlay val="0"/>
        </c:title>
        <c:numFmt formatCode="General" sourceLinked="1"/>
        <c:majorTickMark val="out"/>
        <c:minorTickMark val="none"/>
        <c:tickLblPos val="nextTo"/>
        <c:txPr>
          <a:bodyPr/>
          <a:lstStyle/>
          <a:p>
            <a:pPr>
              <a:defRPr sz="1400"/>
            </a:pPr>
            <a:endParaRPr lang="sv-SE"/>
          </a:p>
        </c:txPr>
        <c:crossAx val="176481408"/>
        <c:crosses val="autoZero"/>
        <c:crossBetween val="between"/>
      </c:valAx>
    </c:plotArea>
    <c:plotVisOnly val="1"/>
    <c:dispBlanksAs val="gap"/>
    <c:showDLblsOverMax val="0"/>
  </c:chart>
  <c:spPr>
    <a:solidFill>
      <a:sysClr val="window" lastClr="FFFFFF"/>
    </a:solidFill>
    <a:ln w="25400" cap="flat" cmpd="sng" algn="ctr">
      <a:solidFill>
        <a:srgbClr val="6076B4"/>
      </a:solidFill>
      <a:prstDash val="solid"/>
    </a:ln>
    <a:effectLst/>
  </c:spPr>
  <c:txPr>
    <a:bodyPr/>
    <a:lstStyle/>
    <a:p>
      <a:pPr>
        <a:defRPr>
          <a:solidFill>
            <a:sysClr val="windowText" lastClr="000000"/>
          </a:solidFill>
          <a:latin typeface="+mn-lt"/>
          <a:ea typeface="+mn-ea"/>
          <a:cs typeface="+mn-cs"/>
        </a:defRPr>
      </a:pPr>
      <a:endParaRPr lang="sv-SE"/>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title>
      <c:tx>
        <c:rich>
          <a:bodyPr/>
          <a:lstStyle/>
          <a:p>
            <a:pPr>
              <a:defRPr/>
            </a:pPr>
            <a:r>
              <a:rPr lang="sv-SE"/>
              <a:t>Blåbärstäckning i skog med olika slutenhet</a:t>
            </a:r>
          </a:p>
        </c:rich>
      </c:tx>
      <c:layout>
        <c:manualLayout>
          <c:xMode val="edge"/>
          <c:yMode val="edge"/>
          <c:x val="0.25286051147502497"/>
          <c:y val="4.35258512433278E-2"/>
        </c:manualLayout>
      </c:layout>
      <c:overlay val="1"/>
    </c:title>
    <c:autoTitleDeleted val="0"/>
    <c:plotArea>
      <c:layout/>
      <c:barChart>
        <c:barDir val="col"/>
        <c:grouping val="clustered"/>
        <c:varyColors val="0"/>
        <c:ser>
          <c:idx val="0"/>
          <c:order val="0"/>
          <c:invertIfNegative val="0"/>
          <c:cat>
            <c:numRef>
              <c:f>Blad2!$B$4:$B$15</c:f>
              <c:numCache>
                <c:formatCode>General</c:formatCode>
                <c:ptCount val="12"/>
                <c:pt idx="0">
                  <c:v>0</c:v>
                </c:pt>
                <c:pt idx="1">
                  <c:v>0.1</c:v>
                </c:pt>
                <c:pt idx="2">
                  <c:v>0.2</c:v>
                </c:pt>
                <c:pt idx="3">
                  <c:v>0.3</c:v>
                </c:pt>
                <c:pt idx="4">
                  <c:v>0.4</c:v>
                </c:pt>
                <c:pt idx="5">
                  <c:v>0.5</c:v>
                </c:pt>
                <c:pt idx="6">
                  <c:v>0.6</c:v>
                </c:pt>
                <c:pt idx="7">
                  <c:v>0.7</c:v>
                </c:pt>
                <c:pt idx="8">
                  <c:v>0.8</c:v>
                </c:pt>
                <c:pt idx="9">
                  <c:v>0.9</c:v>
                </c:pt>
                <c:pt idx="10">
                  <c:v>1</c:v>
                </c:pt>
                <c:pt idx="11">
                  <c:v>1.1000000000000001</c:v>
                </c:pt>
              </c:numCache>
            </c:numRef>
          </c:cat>
          <c:val>
            <c:numRef>
              <c:f>Blad2!$C$4:$C$15</c:f>
              <c:numCache>
                <c:formatCode>General</c:formatCode>
                <c:ptCount val="12"/>
                <c:pt idx="0">
                  <c:v>3.3</c:v>
                </c:pt>
                <c:pt idx="1">
                  <c:v>5.9</c:v>
                </c:pt>
                <c:pt idx="2">
                  <c:v>7.8</c:v>
                </c:pt>
                <c:pt idx="3">
                  <c:v>8.7000000000000011</c:v>
                </c:pt>
                <c:pt idx="4">
                  <c:v>11.8</c:v>
                </c:pt>
                <c:pt idx="5">
                  <c:v>13</c:v>
                </c:pt>
                <c:pt idx="6">
                  <c:v>13.4</c:v>
                </c:pt>
                <c:pt idx="7">
                  <c:v>12.8</c:v>
                </c:pt>
                <c:pt idx="8">
                  <c:v>12.1</c:v>
                </c:pt>
                <c:pt idx="9">
                  <c:v>10.9</c:v>
                </c:pt>
                <c:pt idx="10">
                  <c:v>8.2000000000000011</c:v>
                </c:pt>
                <c:pt idx="11">
                  <c:v>8.3000000000000007</c:v>
                </c:pt>
              </c:numCache>
            </c:numRef>
          </c:val>
          <c:extLst>
            <c:ext xmlns:c16="http://schemas.microsoft.com/office/drawing/2014/chart" uri="{C3380CC4-5D6E-409C-BE32-E72D297353CC}">
              <c16:uniqueId val="{00000000-54D7-F447-9431-B73ADEC3EAD3}"/>
            </c:ext>
          </c:extLst>
        </c:ser>
        <c:dLbls>
          <c:showLegendKey val="0"/>
          <c:showVal val="0"/>
          <c:showCatName val="0"/>
          <c:showSerName val="0"/>
          <c:showPercent val="0"/>
          <c:showBubbleSize val="0"/>
        </c:dLbls>
        <c:gapWidth val="150"/>
        <c:axId val="179394048"/>
        <c:axId val="179395968"/>
      </c:barChart>
      <c:catAx>
        <c:axId val="179394048"/>
        <c:scaling>
          <c:orientation val="minMax"/>
        </c:scaling>
        <c:delete val="0"/>
        <c:axPos val="b"/>
        <c:title>
          <c:tx>
            <c:rich>
              <a:bodyPr/>
              <a:lstStyle/>
              <a:p>
                <a:pPr>
                  <a:defRPr sz="1400"/>
                </a:pPr>
                <a:r>
                  <a:rPr lang="sv-SE" sz="1400"/>
                  <a:t>Slutenhet</a:t>
                </a:r>
              </a:p>
            </c:rich>
          </c:tx>
          <c:overlay val="0"/>
        </c:title>
        <c:numFmt formatCode="General" sourceLinked="1"/>
        <c:majorTickMark val="out"/>
        <c:minorTickMark val="none"/>
        <c:tickLblPos val="nextTo"/>
        <c:txPr>
          <a:bodyPr/>
          <a:lstStyle/>
          <a:p>
            <a:pPr>
              <a:defRPr sz="1400"/>
            </a:pPr>
            <a:endParaRPr lang="sv-SE"/>
          </a:p>
        </c:txPr>
        <c:crossAx val="179395968"/>
        <c:crosses val="autoZero"/>
        <c:auto val="1"/>
        <c:lblAlgn val="ctr"/>
        <c:lblOffset val="100"/>
        <c:noMultiLvlLbl val="0"/>
      </c:catAx>
      <c:valAx>
        <c:axId val="179395968"/>
        <c:scaling>
          <c:orientation val="minMax"/>
        </c:scaling>
        <c:delete val="0"/>
        <c:axPos val="l"/>
        <c:majorGridlines/>
        <c:title>
          <c:tx>
            <c:rich>
              <a:bodyPr rot="-5400000" vert="horz"/>
              <a:lstStyle/>
              <a:p>
                <a:pPr>
                  <a:defRPr sz="1400"/>
                </a:pPr>
                <a:r>
                  <a:rPr lang="sv-SE" sz="1400"/>
                  <a:t>Andel av  skogsmarksareal (%)</a:t>
                </a:r>
              </a:p>
              <a:p>
                <a:pPr>
                  <a:defRPr sz="1400"/>
                </a:pPr>
                <a:endParaRPr lang="sv-SE" sz="1400"/>
              </a:p>
            </c:rich>
          </c:tx>
          <c:overlay val="0"/>
        </c:title>
        <c:numFmt formatCode="General" sourceLinked="1"/>
        <c:majorTickMark val="out"/>
        <c:minorTickMark val="none"/>
        <c:tickLblPos val="nextTo"/>
        <c:txPr>
          <a:bodyPr/>
          <a:lstStyle/>
          <a:p>
            <a:pPr>
              <a:defRPr sz="1400"/>
            </a:pPr>
            <a:endParaRPr lang="sv-SE"/>
          </a:p>
        </c:txPr>
        <c:crossAx val="179394048"/>
        <c:crosses val="autoZero"/>
        <c:crossBetween val="between"/>
      </c:valAx>
    </c:plotArea>
    <c:plotVisOnly val="1"/>
    <c:dispBlanksAs val="gap"/>
    <c:showDLblsOverMax val="0"/>
  </c:chart>
  <c:spPr>
    <a:solidFill>
      <a:sysClr val="window" lastClr="FFFFFF"/>
    </a:solidFill>
    <a:ln w="25400" cap="flat" cmpd="sng" algn="ctr">
      <a:solidFill>
        <a:srgbClr val="6076B4"/>
      </a:solidFill>
      <a:prstDash val="solid"/>
    </a:ln>
    <a:effectLst/>
  </c:spPr>
  <c:txPr>
    <a:bodyPr/>
    <a:lstStyle/>
    <a:p>
      <a:pPr>
        <a:defRPr>
          <a:solidFill>
            <a:sysClr val="windowText" lastClr="000000"/>
          </a:solidFill>
          <a:latin typeface="+mn-lt"/>
          <a:ea typeface="+mn-ea"/>
          <a:cs typeface="+mn-cs"/>
        </a:defRPr>
      </a:pPr>
      <a:endParaRPr lang="sv-SE"/>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Blad6!$C$2</c:f>
              <c:strCache>
                <c:ptCount val="1"/>
                <c:pt idx="0">
                  <c:v>Population</c:v>
                </c:pt>
              </c:strCache>
            </c:strRef>
          </c:tx>
          <c:marker>
            <c:symbol val="none"/>
          </c:marker>
          <c:cat>
            <c:numRef>
              <c:f>Blad6!$B$3:$B$12</c:f>
              <c:numCache>
                <c:formatCode>General</c:formatCode>
                <c:ptCount val="10"/>
                <c:pt idx="0">
                  <c:v>1</c:v>
                </c:pt>
                <c:pt idx="6">
                  <c:v>2</c:v>
                </c:pt>
                <c:pt idx="9">
                  <c:v>3</c:v>
                </c:pt>
              </c:numCache>
            </c:numRef>
          </c:cat>
          <c:val>
            <c:numRef>
              <c:f>Blad6!$C$3:$C$12</c:f>
              <c:numCache>
                <c:formatCode>General</c:formatCode>
                <c:ptCount val="10"/>
                <c:pt idx="0">
                  <c:v>100</c:v>
                </c:pt>
                <c:pt idx="1">
                  <c:v>68</c:v>
                </c:pt>
                <c:pt idx="2">
                  <c:v>680</c:v>
                </c:pt>
                <c:pt idx="3">
                  <c:v>204</c:v>
                </c:pt>
                <c:pt idx="4">
                  <c:v>72</c:v>
                </c:pt>
                <c:pt idx="5">
                  <c:v>104</c:v>
                </c:pt>
                <c:pt idx="6">
                  <c:v>104</c:v>
                </c:pt>
                <c:pt idx="7">
                  <c:v>68</c:v>
                </c:pt>
                <c:pt idx="8">
                  <c:v>680</c:v>
                </c:pt>
                <c:pt idx="9">
                  <c:v>168</c:v>
                </c:pt>
              </c:numCache>
            </c:numRef>
          </c:val>
          <c:smooth val="0"/>
          <c:extLst>
            <c:ext xmlns:c16="http://schemas.microsoft.com/office/drawing/2014/chart" uri="{C3380CC4-5D6E-409C-BE32-E72D297353CC}">
              <c16:uniqueId val="{00000000-3A84-514B-B2D3-476EB5E7DE7B}"/>
            </c:ext>
          </c:extLst>
        </c:ser>
        <c:dLbls>
          <c:showLegendKey val="0"/>
          <c:showVal val="0"/>
          <c:showCatName val="0"/>
          <c:showSerName val="0"/>
          <c:showPercent val="0"/>
          <c:showBubbleSize val="0"/>
        </c:dLbls>
        <c:smooth val="0"/>
        <c:axId val="175675264"/>
        <c:axId val="175783936"/>
      </c:lineChart>
      <c:catAx>
        <c:axId val="175675264"/>
        <c:scaling>
          <c:orientation val="minMax"/>
        </c:scaling>
        <c:delete val="0"/>
        <c:axPos val="b"/>
        <c:title>
          <c:tx>
            <c:rich>
              <a:bodyPr/>
              <a:lstStyle/>
              <a:p>
                <a:pPr>
                  <a:defRPr/>
                </a:pPr>
                <a:r>
                  <a:rPr lang="en-US"/>
                  <a:t>År</a:t>
                </a:r>
              </a:p>
            </c:rich>
          </c:tx>
          <c:overlay val="0"/>
        </c:title>
        <c:numFmt formatCode="General" sourceLinked="1"/>
        <c:majorTickMark val="out"/>
        <c:minorTickMark val="none"/>
        <c:tickLblPos val="nextTo"/>
        <c:crossAx val="175783936"/>
        <c:crosses val="autoZero"/>
        <c:auto val="1"/>
        <c:lblAlgn val="ctr"/>
        <c:lblOffset val="100"/>
        <c:noMultiLvlLbl val="0"/>
      </c:catAx>
      <c:valAx>
        <c:axId val="175783936"/>
        <c:scaling>
          <c:orientation val="minMax"/>
        </c:scaling>
        <c:delete val="0"/>
        <c:axPos val="l"/>
        <c:majorGridlines/>
        <c:title>
          <c:tx>
            <c:rich>
              <a:bodyPr rot="-5400000" vert="horz"/>
              <a:lstStyle/>
              <a:p>
                <a:pPr>
                  <a:defRPr/>
                </a:pPr>
                <a:r>
                  <a:rPr lang="en-US"/>
                  <a:t>Antal individer</a:t>
                </a:r>
              </a:p>
            </c:rich>
          </c:tx>
          <c:overlay val="0"/>
        </c:title>
        <c:numFmt formatCode="General" sourceLinked="1"/>
        <c:majorTickMark val="out"/>
        <c:minorTickMark val="none"/>
        <c:tickLblPos val="nextTo"/>
        <c:crossAx val="175675264"/>
        <c:crosses val="autoZero"/>
        <c:crossBetween val="between"/>
      </c:valAx>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66AA43-2082-4746-9DEF-C8113D69A291}" type="datetimeFigureOut">
              <a:rPr lang="sv-SE" smtClean="0"/>
              <a:t>2021-09-08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2CEC04-6F63-4BD1-9B0E-FA55A287410C}" type="slidenum">
              <a:rPr lang="sv-SE" smtClean="0"/>
              <a:t>‹#›</a:t>
            </a:fld>
            <a:endParaRPr lang="sv-SE"/>
          </a:p>
        </p:txBody>
      </p:sp>
    </p:spTree>
    <p:extLst>
      <p:ext uri="{BB962C8B-B14F-4D97-AF65-F5344CB8AC3E}">
        <p14:creationId xmlns:p14="http://schemas.microsoft.com/office/powerpoint/2010/main" val="2330053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Presentation</a:t>
            </a:r>
            <a:r>
              <a:rPr lang="sv-SE" baseline="0" dirty="0"/>
              <a:t> av oss. Presentation och sammandrag av rapporten (kunskapssammanställning från &gt;100 forskarrapporter (260 referenser)).</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1</a:t>
            </a:fld>
            <a:endParaRPr lang="sv-SE"/>
          </a:p>
        </p:txBody>
      </p:sp>
    </p:spTree>
    <p:extLst>
      <p:ext uri="{BB962C8B-B14F-4D97-AF65-F5344CB8AC3E}">
        <p14:creationId xmlns:p14="http://schemas.microsoft.com/office/powerpoint/2010/main" val="3959184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Habitatmodellering för tjäder skulle kunna inrymma lämpligt habitat även för (Arter med liknande habitatkrav som tjäder.)</a:t>
            </a:r>
          </a:p>
          <a:p>
            <a:endParaRPr lang="sv-SE" b="1" dirty="0"/>
          </a:p>
          <a:p>
            <a:r>
              <a:rPr lang="sv-SE" b="1" dirty="0"/>
              <a:t>Tretåig hackspett, Mindre flugsnappare, sparvuggla  (Pakkala 2003, Finland)</a:t>
            </a:r>
          </a:p>
          <a:p>
            <a:endParaRPr lang="sv-SE" b="1" dirty="0"/>
          </a:p>
          <a:p>
            <a:r>
              <a:rPr lang="sv-SE" b="1" dirty="0"/>
              <a:t>Spillkråka, talltita, duvhök</a:t>
            </a:r>
          </a:p>
        </p:txBody>
      </p:sp>
      <p:sp>
        <p:nvSpPr>
          <p:cNvPr id="4" name="Platshållare för bildnummer 3"/>
          <p:cNvSpPr>
            <a:spLocks noGrp="1"/>
          </p:cNvSpPr>
          <p:nvPr>
            <p:ph type="sldNum" sz="quarter" idx="10"/>
          </p:nvPr>
        </p:nvSpPr>
        <p:spPr/>
        <p:txBody>
          <a:bodyPr/>
          <a:lstStyle/>
          <a:p>
            <a:fld id="{24553B78-154E-475D-BE51-FAB693315227}" type="slidenum">
              <a:rPr lang="sv-SE" smtClean="0"/>
              <a:t>3</a:t>
            </a:fld>
            <a:endParaRPr lang="sv-SE"/>
          </a:p>
        </p:txBody>
      </p:sp>
    </p:spTree>
    <p:extLst>
      <p:ext uri="{BB962C8B-B14F-4D97-AF65-F5344CB8AC3E}">
        <p14:creationId xmlns:p14="http://schemas.microsoft.com/office/powerpoint/2010/main" val="1362649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6</a:t>
            </a:fld>
            <a:endParaRPr lang="sv-SE"/>
          </a:p>
        </p:txBody>
      </p:sp>
    </p:spTree>
    <p:extLst>
      <p:ext uri="{BB962C8B-B14F-4D97-AF65-F5344CB8AC3E}">
        <p14:creationId xmlns:p14="http://schemas.microsoft.com/office/powerpoint/2010/main" val="366365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a:t>
            </a:r>
            <a:r>
              <a:rPr lang="sv-SE" baseline="0" dirty="0"/>
              <a:t> </a:t>
            </a:r>
            <a:r>
              <a:rPr lang="sv-SE" baseline="0" dirty="0" err="1"/>
              <a:t>sverige</a:t>
            </a:r>
            <a:r>
              <a:rPr lang="sv-SE" baseline="0" dirty="0"/>
              <a:t> har populationen stabiliserats sedan 1990-talet. </a:t>
            </a:r>
            <a:r>
              <a:rPr lang="sv-SE" baseline="0" dirty="0" err="1"/>
              <a:t>Därinnan</a:t>
            </a:r>
            <a:r>
              <a:rPr lang="sv-SE" baseline="0" dirty="0"/>
              <a:t> med största sannolikhet minskning liksom i </a:t>
            </a:r>
            <a:r>
              <a:rPr lang="sv-SE" baseline="0" dirty="0" err="1"/>
              <a:t>finland</a:t>
            </a:r>
            <a:r>
              <a:rPr lang="sv-SE" baseline="0"/>
              <a:t>.</a:t>
            </a:r>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9</a:t>
            </a:fld>
            <a:endParaRPr lang="sv-SE"/>
          </a:p>
        </p:txBody>
      </p:sp>
    </p:spTree>
    <p:extLst>
      <p:ext uri="{BB962C8B-B14F-4D97-AF65-F5344CB8AC3E}">
        <p14:creationId xmlns:p14="http://schemas.microsoft.com/office/powerpoint/2010/main" val="1098185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b="1" dirty="0"/>
              <a:t>Antalet rutor med tjäder har minskat med 8 %. Antalet säkra och troliga häckningar har minskat med 27 %. </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10</a:t>
            </a:fld>
            <a:endParaRPr lang="sv-SE"/>
          </a:p>
        </p:txBody>
      </p:sp>
    </p:spTree>
    <p:extLst>
      <p:ext uri="{BB962C8B-B14F-4D97-AF65-F5344CB8AC3E}">
        <p14:creationId xmlns:p14="http://schemas.microsoft.com/office/powerpoint/2010/main" val="1799692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14</a:t>
            </a:fld>
            <a:endParaRPr lang="sv-SE"/>
          </a:p>
        </p:txBody>
      </p:sp>
    </p:spTree>
    <p:extLst>
      <p:ext uri="{BB962C8B-B14F-4D97-AF65-F5344CB8AC3E}">
        <p14:creationId xmlns:p14="http://schemas.microsoft.com/office/powerpoint/2010/main" val="1628649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Nyansering i</a:t>
            </a:r>
            <a:r>
              <a:rPr lang="sv-SE" baseline="0" dirty="0"/>
              <a:t> debatten krävs</a:t>
            </a:r>
          </a:p>
          <a:p>
            <a:endParaRPr lang="sv-SE" baseline="0" dirty="0"/>
          </a:p>
          <a:p>
            <a:r>
              <a:rPr lang="sv-SE" baseline="0" dirty="0"/>
              <a:t>Struktur även i 40-årig skog. </a:t>
            </a:r>
            <a:r>
              <a:rPr lang="sv-SE" baseline="0" dirty="0" err="1"/>
              <a:t>Garpenberg</a:t>
            </a:r>
            <a:r>
              <a:rPr lang="sv-SE" baseline="0" dirty="0"/>
              <a:t>!</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15</a:t>
            </a:fld>
            <a:endParaRPr lang="sv-SE"/>
          </a:p>
        </p:txBody>
      </p:sp>
    </p:spTree>
    <p:extLst>
      <p:ext uri="{BB962C8B-B14F-4D97-AF65-F5344CB8AC3E}">
        <p14:creationId xmlns:p14="http://schemas.microsoft.com/office/powerpoint/2010/main" val="2575974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300 ha upptagningsområde</a:t>
            </a:r>
          </a:p>
          <a:p>
            <a:endParaRPr lang="sv-SE" dirty="0"/>
          </a:p>
          <a:p>
            <a:r>
              <a:rPr lang="sv-SE" dirty="0"/>
              <a:t>60m3 /ha</a:t>
            </a:r>
          </a:p>
          <a:p>
            <a:endParaRPr lang="sv-SE" dirty="0"/>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16</a:t>
            </a:fld>
            <a:endParaRPr lang="sv-SE"/>
          </a:p>
        </p:txBody>
      </p:sp>
    </p:spTree>
    <p:extLst>
      <p:ext uri="{BB962C8B-B14F-4D97-AF65-F5344CB8AC3E}">
        <p14:creationId xmlns:p14="http://schemas.microsoft.com/office/powerpoint/2010/main" val="1364351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Huvudorsaken till minskningen av tjäder från 1950-1990-talet beror på dålig reproduktion och förluster av ägg och kycklingar genom en ökad predation. (Rajala 1974, Lindén 1981, </a:t>
            </a:r>
            <a:r>
              <a:rPr lang="sv-SE" dirty="0" err="1"/>
              <a:t>Storaas</a:t>
            </a:r>
            <a:r>
              <a:rPr lang="sv-SE" dirty="0"/>
              <a:t> Wegge 1987, Wegge et al 1990, Storch 1994, Moss 94, </a:t>
            </a:r>
            <a:r>
              <a:rPr lang="sv-SE" dirty="0" err="1"/>
              <a:t>Kurki</a:t>
            </a:r>
            <a:r>
              <a:rPr lang="sv-SE" dirty="0"/>
              <a:t> et al 1997 och 2000). </a:t>
            </a:r>
          </a:p>
          <a:p>
            <a:r>
              <a:rPr lang="sv-SE" dirty="0"/>
              <a:t>Orsaken till den ökande predationen är de storskaliga förändringar som skett i skogslandskapet, såsom skogsfragmentering, habitatförlust och habitatförsämring. (Miettinen, </a:t>
            </a:r>
            <a:r>
              <a:rPr lang="sv-SE" dirty="0" err="1"/>
              <a:t>Sirkiä</a:t>
            </a:r>
            <a:r>
              <a:rPr lang="sv-SE" dirty="0"/>
              <a:t>, </a:t>
            </a:r>
            <a:r>
              <a:rPr lang="sv-SE" dirty="0" err="1"/>
              <a:t>m.fl</a:t>
            </a:r>
            <a:r>
              <a:rPr lang="sv-SE" dirty="0"/>
              <a:t>). </a:t>
            </a:r>
          </a:p>
          <a:p>
            <a:r>
              <a:rPr lang="sv-SE" dirty="0"/>
              <a:t>Förändring av skogsskötseln från </a:t>
            </a:r>
            <a:r>
              <a:rPr lang="sv-SE" dirty="0" err="1"/>
              <a:t>blädning</a:t>
            </a:r>
            <a:r>
              <a:rPr lang="sv-SE" dirty="0"/>
              <a:t> till kalhyggesbruk har skett parallellt i de skandinaviska länderna från 1950-talet och framåt (Essen et al . 1997). Detta har inneburit att hyggen styckat upp tidigare sammanhängande glesa skogar.</a:t>
            </a:r>
          </a:p>
          <a:p>
            <a:endParaRPr lang="sv-SE" dirty="0"/>
          </a:p>
          <a:p>
            <a:r>
              <a:rPr lang="sv-SE" dirty="0"/>
              <a:t> Detta har i sin tur banat väg för fler predatorer. </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17</a:t>
            </a:fld>
            <a:endParaRPr lang="sv-SE"/>
          </a:p>
        </p:txBody>
      </p:sp>
    </p:spTree>
    <p:extLst>
      <p:ext uri="{BB962C8B-B14F-4D97-AF65-F5344CB8AC3E}">
        <p14:creationId xmlns:p14="http://schemas.microsoft.com/office/powerpoint/2010/main" val="3554654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När andelen habitat minskar i landskapet skapas isolerade öar som kommer att påverka populationsstorleken hos en art. Studier av bl.a. fåglar har visat att vid fragmentering där mindre än 30 % av lämpligt habitat återstår kan ytterligare habitatförlust leda till populationskrasch och förlust av arten. Viktigt är hur det nya omgivande habitatet passar för arten. </a:t>
            </a:r>
          </a:p>
          <a:p>
            <a:endParaRPr lang="sv-SE" b="1" dirty="0"/>
          </a:p>
          <a:p>
            <a:r>
              <a:rPr lang="sv-SE" b="1" dirty="0"/>
              <a:t>Sannolikt är de låga tätheterna och de små lekplatserna av tjäder i södra Sverige resultatet av habitatförlust som leder till att populationen splittras upp i mindre habitatöar. Ökad mängd habitatöar innebär även större kanteffekter med ökad risk för predation om det nya habitatet möjliggör för en ökad mängd predatorer. Ökade avstånd mellan habitatöarna leder till sämre spridning och på sikt risk för utdöende. </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18</a:t>
            </a:fld>
            <a:endParaRPr lang="sv-SE"/>
          </a:p>
        </p:txBody>
      </p:sp>
    </p:spTree>
    <p:extLst>
      <p:ext uri="{BB962C8B-B14F-4D97-AF65-F5344CB8AC3E}">
        <p14:creationId xmlns:p14="http://schemas.microsoft.com/office/powerpoint/2010/main" val="3303888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Inga tjädrar i ungskogar i vårt område visar detta.</a:t>
            </a:r>
          </a:p>
          <a:p>
            <a:endParaRPr lang="sv-SE" sz="1200" kern="1200" dirty="0">
              <a:solidFill>
                <a:schemeClr val="tx1"/>
              </a:solidFill>
              <a:effectLst/>
              <a:latin typeface="+mn-lt"/>
              <a:ea typeface="+mn-ea"/>
              <a:cs typeface="+mn-cs"/>
            </a:endParaRPr>
          </a:p>
          <a:p>
            <a:r>
              <a:rPr lang="sv-SE" sz="1200" kern="1200" baseline="0" dirty="0">
                <a:solidFill>
                  <a:schemeClr val="tx1"/>
                </a:solidFill>
                <a:effectLst/>
                <a:latin typeface="+mn-lt"/>
                <a:ea typeface="+mn-ea"/>
                <a:cs typeface="+mn-cs"/>
              </a:rPr>
              <a:t>Fem års (2011-2015) heltäckande inventering av tjäderlekplatser (Lekplatsmiljöer i gamla ”tjäderhabitat” och i nya ”produktionshabitat”)</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Stabil- röd    Habitatöar (Källor) – Habitatet finns och tjädrarna finns,</a:t>
            </a:r>
            <a:r>
              <a:rPr lang="sv-SE" sz="1200" kern="1200" baseline="0" dirty="0">
                <a:solidFill>
                  <a:schemeClr val="tx1"/>
                </a:solidFill>
                <a:effectLst/>
                <a:latin typeface="+mn-lt"/>
                <a:ea typeface="+mn-ea"/>
                <a:cs typeface="+mn-cs"/>
              </a:rPr>
              <a:t> men är det tillräckligt för att spilla över till sänkorna? (gula områden)</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Svag – gul     Sänkor – Habitatet finns men mer fragmenterat. Svag</a:t>
            </a:r>
            <a:r>
              <a:rPr lang="sv-SE" sz="1200" kern="1200" baseline="0" dirty="0">
                <a:solidFill>
                  <a:schemeClr val="tx1"/>
                </a:solidFill>
                <a:effectLst/>
                <a:latin typeface="+mn-lt"/>
                <a:ea typeface="+mn-ea"/>
                <a:cs typeface="+mn-cs"/>
              </a:rPr>
              <a:t> </a:t>
            </a:r>
            <a:r>
              <a:rPr lang="sv-SE" sz="1200" kern="1200" baseline="0" dirty="0" err="1">
                <a:solidFill>
                  <a:schemeClr val="tx1"/>
                </a:solidFill>
                <a:effectLst/>
                <a:latin typeface="+mn-lt"/>
                <a:ea typeface="+mn-ea"/>
                <a:cs typeface="+mn-cs"/>
              </a:rPr>
              <a:t>tjäderpopulaion</a:t>
            </a:r>
            <a:r>
              <a:rPr lang="sv-SE" sz="1200" kern="1200" baseline="0" dirty="0">
                <a:solidFill>
                  <a:schemeClr val="tx1"/>
                </a:solidFill>
                <a:effectLst/>
                <a:latin typeface="+mn-lt"/>
                <a:ea typeface="+mn-ea"/>
                <a:cs typeface="+mn-cs"/>
              </a:rPr>
              <a:t> och ibland avsaknad av arten trots förekomst av habitat.   </a:t>
            </a:r>
          </a:p>
          <a:p>
            <a:r>
              <a:rPr lang="sv-SE" sz="1200" kern="1200" baseline="0" dirty="0">
                <a:solidFill>
                  <a:schemeClr val="tx1"/>
                </a:solidFill>
                <a:effectLst/>
                <a:latin typeface="+mn-lt"/>
                <a:ea typeface="+mn-ea"/>
                <a:cs typeface="+mn-cs"/>
                <a:sym typeface="Wingdings" panose="05000000000000000000" pitchFamily="2" charset="2"/>
              </a:rPr>
              <a:t> </a:t>
            </a:r>
            <a:r>
              <a:rPr lang="sv-SE" sz="1200" kern="1200" dirty="0">
                <a:solidFill>
                  <a:schemeClr val="tx1"/>
                </a:solidFill>
                <a:effectLst/>
                <a:latin typeface="+mn-lt"/>
                <a:ea typeface="+mn-ea"/>
                <a:cs typeface="+mn-cs"/>
              </a:rPr>
              <a:t>Kräver påfyllning från mer stabila</a:t>
            </a:r>
            <a:r>
              <a:rPr lang="sv-SE" sz="1200" kern="1200" baseline="0" dirty="0">
                <a:solidFill>
                  <a:schemeClr val="tx1"/>
                </a:solidFill>
                <a:effectLst/>
                <a:latin typeface="+mn-lt"/>
                <a:ea typeface="+mn-ea"/>
                <a:cs typeface="+mn-cs"/>
              </a:rPr>
              <a:t> områden med överskott</a:t>
            </a:r>
            <a:r>
              <a:rPr lang="sv-SE"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Saknas- grå   Habitatförlust  -- kan hålla färre individer (i regel granplanteringar – sannolikt inget</a:t>
            </a:r>
            <a:r>
              <a:rPr lang="sv-SE" sz="1200" kern="1200" baseline="0" dirty="0">
                <a:solidFill>
                  <a:schemeClr val="tx1"/>
                </a:solidFill>
                <a:effectLst/>
                <a:latin typeface="+mn-lt"/>
                <a:ea typeface="+mn-ea"/>
                <a:cs typeface="+mn-cs"/>
              </a:rPr>
              <a:t> framtida habitat)</a:t>
            </a:r>
            <a:endParaRPr lang="sv-SE" sz="1200" kern="1200" dirty="0">
              <a:solidFill>
                <a:schemeClr val="tx1"/>
              </a:solidFill>
              <a:effectLst/>
              <a:latin typeface="+mn-lt"/>
              <a:ea typeface="+mn-ea"/>
              <a:cs typeface="+mn-cs"/>
            </a:endParaRPr>
          </a:p>
          <a:p>
            <a:endParaRPr lang="sv-SE" sz="1200" kern="1200" dirty="0">
              <a:solidFill>
                <a:schemeClr val="tx1"/>
              </a:solidFill>
              <a:effectLst/>
              <a:latin typeface="+mn-lt"/>
              <a:ea typeface="+mn-ea"/>
              <a:cs typeface="+mn-cs"/>
            </a:endParaRPr>
          </a:p>
          <a:p>
            <a:r>
              <a:rPr lang="sv-SE" sz="1200" b="0" i="0" u="none" strike="noStrike" baseline="0" dirty="0" err="1">
                <a:solidFill>
                  <a:srgbClr val="000000"/>
                </a:solidFill>
                <a:latin typeface="+mn-lt"/>
              </a:rPr>
              <a:t>Konnektivitet</a:t>
            </a:r>
            <a:r>
              <a:rPr lang="sv-SE" sz="1200" b="0" i="0" u="none" strike="noStrike" baseline="0" dirty="0">
                <a:solidFill>
                  <a:srgbClr val="000000"/>
                </a:solidFill>
                <a:latin typeface="+mn-lt"/>
              </a:rPr>
              <a:t> = I vilken utsträckning landskapet möjliggör för arter att förflytta sig mellan områden av för dem lämplig typ av habitat. (</a:t>
            </a:r>
            <a:r>
              <a:rPr lang="sv-SE" sz="1200" kern="1200" dirty="0">
                <a:solidFill>
                  <a:schemeClr val="tx1"/>
                </a:solidFill>
                <a:effectLst/>
                <a:latin typeface="+mn-lt"/>
                <a:ea typeface="+mn-ea"/>
                <a:cs typeface="+mn-cs"/>
              </a:rPr>
              <a:t>Möjlighet</a:t>
            </a:r>
            <a:r>
              <a:rPr lang="sv-SE" sz="1200" kern="1200" baseline="0" dirty="0">
                <a:solidFill>
                  <a:schemeClr val="tx1"/>
                </a:solidFill>
                <a:effectLst/>
                <a:latin typeface="+mn-lt"/>
                <a:ea typeface="+mn-ea"/>
                <a:cs typeface="+mn-cs"/>
              </a:rPr>
              <a:t> till spridning)</a:t>
            </a:r>
          </a:p>
          <a:p>
            <a:r>
              <a:rPr lang="sv-SE" sz="1200" kern="1200" baseline="0" dirty="0">
                <a:solidFill>
                  <a:schemeClr val="tx1"/>
                </a:solidFill>
                <a:effectLst/>
                <a:latin typeface="+mn-lt"/>
                <a:ea typeface="+mn-ea"/>
                <a:cs typeface="+mn-cs"/>
              </a:rPr>
              <a:t>Beroende på arten: Tjädern relativt begränsad spridning</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Habitatfragmentering? – Individerna svårare att sprida sig (</a:t>
            </a:r>
            <a:r>
              <a:rPr lang="sv-SE" sz="1200" kern="1200" dirty="0" err="1">
                <a:solidFill>
                  <a:schemeClr val="tx1"/>
                </a:solidFill>
                <a:effectLst/>
                <a:latin typeface="+mn-lt"/>
                <a:ea typeface="+mn-ea"/>
                <a:cs typeface="+mn-cs"/>
              </a:rPr>
              <a:t>konnektivitet</a:t>
            </a:r>
            <a:r>
              <a:rPr lang="sv-SE" sz="1200" kern="1200" dirty="0">
                <a:solidFill>
                  <a:schemeClr val="tx1"/>
                </a:solidFill>
                <a:effectLst/>
                <a:latin typeface="+mn-lt"/>
                <a:ea typeface="+mn-ea"/>
                <a:cs typeface="+mn-cs"/>
              </a:rPr>
              <a:t>), mer utsatta för predation</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Framtiden?</a:t>
            </a:r>
          </a:p>
          <a:p>
            <a:r>
              <a:rPr lang="sv-SE" sz="1200" kern="1200" dirty="0">
                <a:solidFill>
                  <a:schemeClr val="tx1"/>
                </a:solidFill>
                <a:effectLst/>
                <a:latin typeface="+mn-lt"/>
                <a:ea typeface="+mn-ea"/>
                <a:cs typeface="+mn-cs"/>
              </a:rPr>
              <a:t>Habitatöar   - källor och sänkor (långsamt utdöende)</a:t>
            </a:r>
            <a:r>
              <a:rPr lang="sv-SE" sz="1200" kern="1200" baseline="0" dirty="0">
                <a:solidFill>
                  <a:schemeClr val="tx1"/>
                </a:solidFill>
                <a:effectLst/>
                <a:latin typeface="+mn-lt"/>
                <a:ea typeface="+mn-ea"/>
                <a:cs typeface="+mn-cs"/>
              </a:rPr>
              <a:t> eller</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Slutsats!  Vi behöver en landskapsstrategi!</a:t>
            </a:r>
            <a:endParaRPr lang="sv-SE" dirty="0"/>
          </a:p>
        </p:txBody>
      </p:sp>
      <p:sp>
        <p:nvSpPr>
          <p:cNvPr id="4" name="Platshållare för bildnummer 3"/>
          <p:cNvSpPr>
            <a:spLocks noGrp="1"/>
          </p:cNvSpPr>
          <p:nvPr>
            <p:ph type="sldNum" sz="quarter" idx="10"/>
          </p:nvPr>
        </p:nvSpPr>
        <p:spPr/>
        <p:txBody>
          <a:bodyPr/>
          <a:lstStyle/>
          <a:p>
            <a:fld id="{24553B78-154E-475D-BE51-FAB693315227}" type="slidenum">
              <a:rPr lang="sv-SE" smtClean="0"/>
              <a:t>19</a:t>
            </a:fld>
            <a:endParaRPr lang="sv-SE"/>
          </a:p>
        </p:txBody>
      </p:sp>
    </p:spTree>
    <p:extLst>
      <p:ext uri="{BB962C8B-B14F-4D97-AF65-F5344CB8AC3E}">
        <p14:creationId xmlns:p14="http://schemas.microsoft.com/office/powerpoint/2010/main" val="3549785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Huvudorsaken till minskningen av tjäder från 1950-1990-talet beror på dålig reproduktion och förluster av ägg och kycklingar genom en ökad predation. (Rajala 1974, Lindén 1981, </a:t>
            </a:r>
            <a:r>
              <a:rPr lang="sv-SE" dirty="0" err="1"/>
              <a:t>Storaas</a:t>
            </a:r>
            <a:r>
              <a:rPr lang="sv-SE" dirty="0"/>
              <a:t> Wegge 1987, Wegge et al 1990, Storch 1994, Moss 94, </a:t>
            </a:r>
            <a:r>
              <a:rPr lang="sv-SE" dirty="0" err="1"/>
              <a:t>Kurki</a:t>
            </a:r>
            <a:r>
              <a:rPr lang="sv-SE" dirty="0"/>
              <a:t> et al 1997 och 2000). </a:t>
            </a:r>
          </a:p>
          <a:p>
            <a:r>
              <a:rPr lang="sv-SE" dirty="0"/>
              <a:t>Orsaken till den ökande predationen är de storskaliga förändringar som skett i skogslandskapet, såsom skogsfragmentering, habitatförlust och habitatförsämring. (Miettinen, </a:t>
            </a:r>
            <a:r>
              <a:rPr lang="sv-SE" dirty="0" err="1"/>
              <a:t>Sirkiä</a:t>
            </a:r>
            <a:r>
              <a:rPr lang="sv-SE" dirty="0"/>
              <a:t>, </a:t>
            </a:r>
            <a:r>
              <a:rPr lang="sv-SE" dirty="0" err="1"/>
              <a:t>m.fl</a:t>
            </a:r>
            <a:r>
              <a:rPr lang="sv-SE" dirty="0"/>
              <a:t>). </a:t>
            </a:r>
          </a:p>
          <a:p>
            <a:r>
              <a:rPr lang="sv-SE" dirty="0"/>
              <a:t>Förändring av skogsskötseln från </a:t>
            </a:r>
            <a:r>
              <a:rPr lang="sv-SE" dirty="0" err="1"/>
              <a:t>blädning</a:t>
            </a:r>
            <a:r>
              <a:rPr lang="sv-SE" dirty="0"/>
              <a:t> till kalhyggesbruk har skett parallellt i de skandinaviska länderna från 1950-talet och framåt (Essen et al . 1997). Detta har inneburit att hyggen styckat upp tidigare sammanhängande glesa skogar.</a:t>
            </a:r>
          </a:p>
          <a:p>
            <a:endParaRPr lang="sv-SE" dirty="0"/>
          </a:p>
          <a:p>
            <a:r>
              <a:rPr lang="sv-SE" dirty="0"/>
              <a:t> Detta har i sin tur banat väg för fler predatorer. </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22</a:t>
            </a:fld>
            <a:endParaRPr lang="sv-SE"/>
          </a:p>
        </p:txBody>
      </p:sp>
    </p:spTree>
    <p:extLst>
      <p:ext uri="{BB962C8B-B14F-4D97-AF65-F5344CB8AC3E}">
        <p14:creationId xmlns:p14="http://schemas.microsoft.com/office/powerpoint/2010/main" val="389781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Huvudorsaken till minskningen av tjäder från 1950-1990-talet beror på dålig reproduktion och förluster av ägg och kycklingar genom en ökad predation. (Rajala 1974, Lindén 1981, </a:t>
            </a:r>
            <a:r>
              <a:rPr lang="sv-SE" dirty="0" err="1"/>
              <a:t>Storaas</a:t>
            </a:r>
            <a:r>
              <a:rPr lang="sv-SE" dirty="0"/>
              <a:t> Wegge 1987, Wegge et al 1990, Storch 1994, Moss 94, </a:t>
            </a:r>
            <a:r>
              <a:rPr lang="sv-SE" dirty="0" err="1"/>
              <a:t>Kurki</a:t>
            </a:r>
            <a:r>
              <a:rPr lang="sv-SE" dirty="0"/>
              <a:t> et al 1997 och 2000). </a:t>
            </a:r>
          </a:p>
          <a:p>
            <a:r>
              <a:rPr lang="sv-SE" dirty="0"/>
              <a:t>Orsaken till den ökande predationen är de storskaliga förändringar som skett i skogslandskapet, såsom skogsfragmentering, habitatförlust och habitatförsämring. (Miettinen, </a:t>
            </a:r>
            <a:r>
              <a:rPr lang="sv-SE" dirty="0" err="1"/>
              <a:t>Sirkiä</a:t>
            </a:r>
            <a:r>
              <a:rPr lang="sv-SE" dirty="0"/>
              <a:t>, </a:t>
            </a:r>
            <a:r>
              <a:rPr lang="sv-SE" dirty="0" err="1"/>
              <a:t>m.fl</a:t>
            </a:r>
            <a:r>
              <a:rPr lang="sv-SE" dirty="0"/>
              <a:t>). </a:t>
            </a:r>
          </a:p>
          <a:p>
            <a:r>
              <a:rPr lang="sv-SE" dirty="0"/>
              <a:t>Förändring av skogsskötseln från </a:t>
            </a:r>
            <a:r>
              <a:rPr lang="sv-SE" dirty="0" err="1"/>
              <a:t>blädning</a:t>
            </a:r>
            <a:r>
              <a:rPr lang="sv-SE" dirty="0"/>
              <a:t> till kalhyggesbruk har skett parallellt i de skandinaviska länderna från 1950-talet och framåt (Essen et al . 1997). Detta har inneburit att hyggen styckat upp tidigare sammanhängande glesa skogar.</a:t>
            </a:r>
          </a:p>
          <a:p>
            <a:endParaRPr lang="sv-SE" dirty="0"/>
          </a:p>
          <a:p>
            <a:r>
              <a:rPr lang="sv-SE" dirty="0"/>
              <a:t> Detta har i sin tur banat väg för fler predatorer. </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25</a:t>
            </a:fld>
            <a:endParaRPr lang="sv-SE"/>
          </a:p>
        </p:txBody>
      </p:sp>
    </p:spTree>
    <p:extLst>
      <p:ext uri="{BB962C8B-B14F-4D97-AF65-F5344CB8AC3E}">
        <p14:creationId xmlns:p14="http://schemas.microsoft.com/office/powerpoint/2010/main" val="3128387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Delförklaring till tjäderns låga täthet i S Sverige.</a:t>
            </a:r>
          </a:p>
        </p:txBody>
      </p:sp>
      <p:sp>
        <p:nvSpPr>
          <p:cNvPr id="4" name="Platshållare för bildnummer 3"/>
          <p:cNvSpPr>
            <a:spLocks noGrp="1"/>
          </p:cNvSpPr>
          <p:nvPr>
            <p:ph type="sldNum" sz="quarter" idx="10"/>
          </p:nvPr>
        </p:nvSpPr>
        <p:spPr/>
        <p:txBody>
          <a:bodyPr/>
          <a:lstStyle/>
          <a:p>
            <a:fld id="{20E488C0-662C-41C4-885B-001414036DB8}" type="slidenum">
              <a:rPr lang="sv-SE" smtClean="0"/>
              <a:t>26</a:t>
            </a:fld>
            <a:endParaRPr lang="sv-SE"/>
          </a:p>
        </p:txBody>
      </p:sp>
    </p:spTree>
    <p:extLst>
      <p:ext uri="{BB962C8B-B14F-4D97-AF65-F5344CB8AC3E}">
        <p14:creationId xmlns:p14="http://schemas.microsoft.com/office/powerpoint/2010/main" val="87698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&gt;/= 35 år. I tidigt gallrad tall eller barrblandskog med rumslig variation med täta och öppna områden, är gynnsamt för nyetablering, i anknytning till vinterbetesområden för </a:t>
            </a:r>
            <a:r>
              <a:rPr lang="sv-SE" dirty="0" err="1"/>
              <a:t>hönordb</a:t>
            </a:r>
            <a:r>
              <a:rPr lang="sv-SE" dirty="0"/>
              <a:t>. 	</a:t>
            </a:r>
          </a:p>
          <a:p>
            <a:r>
              <a:rPr lang="sv-SE" b="1" dirty="0"/>
              <a:t>Preliminära krav </a:t>
            </a:r>
            <a:r>
              <a:rPr lang="sv-SE" dirty="0"/>
              <a:t>	Volym mellan 50-100 m3/ha (36-140 m3/ha)</a:t>
            </a:r>
            <a:r>
              <a:rPr lang="sv-SE" dirty="0" err="1"/>
              <a:t>mn</a:t>
            </a:r>
            <a:r>
              <a:rPr lang="sv-SE" dirty="0"/>
              <a:t>. Antal stammar bör vara ca 700-1000 </a:t>
            </a:r>
            <a:r>
              <a:rPr lang="sv-SE" dirty="0" err="1"/>
              <a:t>st</a:t>
            </a:r>
            <a:r>
              <a:rPr lang="sv-SE" dirty="0"/>
              <a:t> (400-1500 </a:t>
            </a:r>
            <a:r>
              <a:rPr lang="sv-SE" dirty="0" err="1"/>
              <a:t>st</a:t>
            </a:r>
            <a:r>
              <a:rPr lang="sv-SE" dirty="0"/>
              <a:t>)mo och höjden 7-12 </a:t>
            </a:r>
            <a:r>
              <a:rPr lang="sv-SE" dirty="0" err="1"/>
              <a:t>meterm</a:t>
            </a:r>
            <a:r>
              <a:rPr lang="sv-SE" dirty="0"/>
              <a:t>. 	</a:t>
            </a:r>
          </a:p>
          <a:p>
            <a:r>
              <a:rPr lang="sv-SE" b="1" dirty="0"/>
              <a:t>Preliminära krav </a:t>
            </a:r>
            <a:r>
              <a:rPr lang="sv-SE" dirty="0"/>
              <a:t>	Dominerande trädslag är tall, 50-90%m. De nya lekplatserna inkluderade minst 50-60 ha av sammanhängande </a:t>
            </a:r>
            <a:r>
              <a:rPr lang="sv-SE" dirty="0" err="1"/>
              <a:t>skogstäckeoq</a:t>
            </a:r>
            <a:r>
              <a:rPr lang="sv-SE" dirty="0"/>
              <a:t>. Andelen ungskog och hyggen bör vara mindre än 30%m. </a:t>
            </a:r>
          </a:p>
          <a:p>
            <a:endParaRPr lang="sv-SE" dirty="0"/>
          </a:p>
          <a:p>
            <a:pPr marL="0" marR="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Det finns anledningar att inte vara alltför optimistisk till att nya lekplatser i yngre barrskogar kan ersätta existerande, vilket även (Wegge 2007) framhåller. Lekplatserna blir ofta mindre och domineras av ungtuppar. Vad nybildaed lekplatser betyder för det genetiska urvalet vet vi väldigt lite om. Nya lekplatser kräver nygallrad </a:t>
            </a:r>
            <a:r>
              <a:rPr lang="sv-SE" sz="1200" kern="1200" dirty="0" err="1">
                <a:solidFill>
                  <a:schemeClr val="tx1"/>
                </a:solidFill>
                <a:effectLst/>
                <a:latin typeface="+mn-lt"/>
                <a:ea typeface="+mn-ea"/>
                <a:cs typeface="+mn-cs"/>
              </a:rPr>
              <a:t>talldominerad</a:t>
            </a:r>
            <a:r>
              <a:rPr lang="sv-SE" sz="1200" kern="1200" dirty="0">
                <a:solidFill>
                  <a:schemeClr val="tx1"/>
                </a:solidFill>
                <a:effectLst/>
                <a:latin typeface="+mn-lt"/>
                <a:ea typeface="+mn-ea"/>
                <a:cs typeface="+mn-cs"/>
              </a:rPr>
              <a:t> ungskog med bibehållet bärristäcke, vilket det är brist på och kommer bli än större brist på i södra Sverige. De norska undersökningarna (Wegge 2007) är gjorda i områden med 50-90% tall samt med relativt hög tjädertäthet 1,2-2 tjädrar/km</a:t>
            </a:r>
            <a:r>
              <a:rPr lang="sv-SE" sz="1200" kern="1200" baseline="30000" dirty="0">
                <a:solidFill>
                  <a:schemeClr val="tx1"/>
                </a:solidFill>
                <a:effectLst/>
                <a:latin typeface="+mn-lt"/>
                <a:ea typeface="+mn-ea"/>
                <a:cs typeface="+mn-cs"/>
              </a:rPr>
              <a:t>2</a:t>
            </a:r>
            <a:r>
              <a:rPr lang="sv-SE" sz="1200" kern="1200" dirty="0">
                <a:solidFill>
                  <a:schemeClr val="tx1"/>
                </a:solidFill>
                <a:effectLst/>
                <a:latin typeface="+mn-lt"/>
                <a:ea typeface="+mn-ea"/>
                <a:cs typeface="+mn-cs"/>
              </a:rPr>
              <a:t>, under våren. Denna täthet är upp till tio gånger högre än i södra Sverige (figur xx).  Det bör alltså vara betydligt sämre förutsättningar för nybildning av lekplatser i södra Sverige. Det finns därmed all anledning att fortsatt spara och ta hänsyn till existerande lekplatser i södra Sverige även de som håller ett mindre antal tuppar. </a:t>
            </a:r>
          </a:p>
          <a:p>
            <a:r>
              <a:rPr lang="sv-SE" dirty="0"/>
              <a:t>	</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27</a:t>
            </a:fld>
            <a:endParaRPr lang="sv-SE"/>
          </a:p>
        </p:txBody>
      </p:sp>
    </p:spTree>
    <p:extLst>
      <p:ext uri="{BB962C8B-B14F-4D97-AF65-F5344CB8AC3E}">
        <p14:creationId xmlns:p14="http://schemas.microsoft.com/office/powerpoint/2010/main" val="196034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Det finns anledningar att inte vara alltför optimistisk till att nya lekplatser i yngre barrskogar kan ersätta existerande, vilket även (Wegge 2007) framhåller. Lekplatserna blir ofta mindre och domineras av ungtuppar. Vad nybildaed lekplatser betyder för det genetiska urvalet vet vi väldigt lite om. Nya lekplatser kräver nygallrad </a:t>
            </a:r>
            <a:r>
              <a:rPr lang="sv-SE" sz="1200" kern="1200" dirty="0" err="1">
                <a:solidFill>
                  <a:schemeClr val="tx1"/>
                </a:solidFill>
                <a:effectLst/>
                <a:latin typeface="+mn-lt"/>
                <a:ea typeface="+mn-ea"/>
                <a:cs typeface="+mn-cs"/>
              </a:rPr>
              <a:t>talldominerad</a:t>
            </a:r>
            <a:r>
              <a:rPr lang="sv-SE" sz="1200" kern="1200" dirty="0">
                <a:solidFill>
                  <a:schemeClr val="tx1"/>
                </a:solidFill>
                <a:effectLst/>
                <a:latin typeface="+mn-lt"/>
                <a:ea typeface="+mn-ea"/>
                <a:cs typeface="+mn-cs"/>
              </a:rPr>
              <a:t> ungskog med bibehållet bärristäcke, vilket det är brist på och kommer bli än större brist på i södra Sverige. De norska undersökningarna (Wegge 2007) är gjorda i områden med 50-90% tall samt med relativt hög tjädertäthet 1,2-2 tjädrar/km</a:t>
            </a:r>
            <a:r>
              <a:rPr lang="sv-SE" sz="1200" kern="1200" baseline="30000" dirty="0">
                <a:solidFill>
                  <a:schemeClr val="tx1"/>
                </a:solidFill>
                <a:effectLst/>
                <a:latin typeface="+mn-lt"/>
                <a:ea typeface="+mn-ea"/>
                <a:cs typeface="+mn-cs"/>
              </a:rPr>
              <a:t>2</a:t>
            </a:r>
            <a:r>
              <a:rPr lang="sv-SE" sz="1200" kern="1200" dirty="0">
                <a:solidFill>
                  <a:schemeClr val="tx1"/>
                </a:solidFill>
                <a:effectLst/>
                <a:latin typeface="+mn-lt"/>
                <a:ea typeface="+mn-ea"/>
                <a:cs typeface="+mn-cs"/>
              </a:rPr>
              <a:t>, under våren. Denna täthet är upp till tio gånger högre än i södra Sverige (figur xx).  Det bör alltså vara betydligt sämre förutsättningar för nybildning av lekplatser i södra Sverige. Det finns därmed all anledning att fortsatt spara och ta hänsyn till existerande lekplatser i södra Sverige även de som håller ett mindre antal tuppar. </a:t>
            </a:r>
          </a:p>
          <a:p>
            <a:r>
              <a:rPr lang="sv-SE" dirty="0"/>
              <a:t>	</a:t>
            </a:r>
          </a:p>
          <a:p>
            <a:endParaRPr lang="sv-SE" dirty="0"/>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28</a:t>
            </a:fld>
            <a:endParaRPr lang="sv-SE"/>
          </a:p>
        </p:txBody>
      </p:sp>
    </p:spTree>
    <p:extLst>
      <p:ext uri="{BB962C8B-B14F-4D97-AF65-F5344CB8AC3E}">
        <p14:creationId xmlns:p14="http://schemas.microsoft.com/office/powerpoint/2010/main" val="1907165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Huvudorsaken till minskningen av tjäder från 1950-1990-talet beror på dålig reproduktion och förluster av ägg och kycklingar genom en ökad predation. (Rajala 1974, Lindén 1981, </a:t>
            </a:r>
            <a:r>
              <a:rPr lang="sv-SE" dirty="0" err="1"/>
              <a:t>Storaas</a:t>
            </a:r>
            <a:r>
              <a:rPr lang="sv-SE" dirty="0"/>
              <a:t> Wegge 1987, Wegge et al 1990, Storch 1994, Moss 94, </a:t>
            </a:r>
            <a:r>
              <a:rPr lang="sv-SE" dirty="0" err="1"/>
              <a:t>Kurki</a:t>
            </a:r>
            <a:r>
              <a:rPr lang="sv-SE" dirty="0"/>
              <a:t> et al 1997 och 2000). </a:t>
            </a:r>
          </a:p>
          <a:p>
            <a:r>
              <a:rPr lang="sv-SE" dirty="0"/>
              <a:t>Orsaken till den ökande predationen är de storskaliga förändringar som skett i skogslandskapet, såsom skogsfragmentering, habitatförlust och habitatförsämring. (Miettinen, </a:t>
            </a:r>
            <a:r>
              <a:rPr lang="sv-SE" dirty="0" err="1"/>
              <a:t>Sirkiä</a:t>
            </a:r>
            <a:r>
              <a:rPr lang="sv-SE" dirty="0"/>
              <a:t>, </a:t>
            </a:r>
            <a:r>
              <a:rPr lang="sv-SE" dirty="0" err="1"/>
              <a:t>m.fl</a:t>
            </a:r>
            <a:r>
              <a:rPr lang="sv-SE" dirty="0"/>
              <a:t>). </a:t>
            </a:r>
          </a:p>
          <a:p>
            <a:r>
              <a:rPr lang="sv-SE" dirty="0"/>
              <a:t>Förändring av skogsskötseln från </a:t>
            </a:r>
            <a:r>
              <a:rPr lang="sv-SE" dirty="0" err="1"/>
              <a:t>blädning</a:t>
            </a:r>
            <a:r>
              <a:rPr lang="sv-SE" dirty="0"/>
              <a:t> till kalhyggesbruk har skett parallellt i de skandinaviska länderna från 1950-talet och framåt (Essen et al . 1997). Detta har inneburit att hyggen styckat upp tidigare sammanhängande glesa skogar.</a:t>
            </a:r>
          </a:p>
          <a:p>
            <a:endParaRPr lang="sv-SE" dirty="0"/>
          </a:p>
          <a:p>
            <a:r>
              <a:rPr lang="sv-SE" dirty="0"/>
              <a:t> Detta har i sin tur banat väg för fler predatorer. </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29</a:t>
            </a:fld>
            <a:endParaRPr lang="sv-SE"/>
          </a:p>
        </p:txBody>
      </p:sp>
    </p:spTree>
    <p:extLst>
      <p:ext uri="{BB962C8B-B14F-4D97-AF65-F5344CB8AC3E}">
        <p14:creationId xmlns:p14="http://schemas.microsoft.com/office/powerpoint/2010/main" val="3036429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a:t>Traditionellt: Äldre skog</a:t>
            </a:r>
          </a:p>
          <a:p>
            <a:r>
              <a:rPr lang="sv-SE" sz="1200" dirty="0"/>
              <a:t>Kunskapssammanställningen:</a:t>
            </a:r>
          </a:p>
          <a:p>
            <a:r>
              <a:rPr lang="sv-SE" sz="1200" dirty="0"/>
              <a:t>De bästa tjäderskogarna är typiskt </a:t>
            </a:r>
            <a:r>
              <a:rPr lang="sv-SE" sz="1200" dirty="0">
                <a:solidFill>
                  <a:srgbClr val="FFFF00"/>
                </a:solidFill>
              </a:rPr>
              <a:t>äldre än 60 år </a:t>
            </a:r>
            <a:r>
              <a:rPr lang="sv-SE" sz="1200" dirty="0"/>
              <a:t>med stamtätheter runt  500 per ha motsvarande 40 % krontäckning vilket möjliggör utbredning av sammanhängande områden av blåbärsris. </a:t>
            </a:r>
          </a:p>
          <a:p>
            <a:r>
              <a:rPr lang="sv-SE" sz="1200" dirty="0"/>
              <a:t>Dominerande trädslag är främst tall (helst &gt;50 %). Tätare skogar och områden där lövinslaget överstiger 20 % undviks. (Svensson B. 2006)</a:t>
            </a:r>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31</a:t>
            </a:fld>
            <a:endParaRPr lang="sv-SE"/>
          </a:p>
        </p:txBody>
      </p:sp>
    </p:spTree>
    <p:extLst>
      <p:ext uri="{BB962C8B-B14F-4D97-AF65-F5344CB8AC3E}">
        <p14:creationId xmlns:p14="http://schemas.microsoft.com/office/powerpoint/2010/main" val="3314300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Huvudorsaken till minskningen av tjäder från 1950-1990-talet beror på dålig reproduktion och förluster av ägg och kycklingar genom en ökad predation. (Rajala 1974, Lindén 1981, </a:t>
            </a:r>
            <a:r>
              <a:rPr lang="sv-SE" dirty="0" err="1"/>
              <a:t>Storaas</a:t>
            </a:r>
            <a:r>
              <a:rPr lang="sv-SE" dirty="0"/>
              <a:t> Wegge 1987, Wegge et al 1990, Storch 1994, Moss 94, </a:t>
            </a:r>
            <a:r>
              <a:rPr lang="sv-SE" dirty="0" err="1"/>
              <a:t>Kurki</a:t>
            </a:r>
            <a:r>
              <a:rPr lang="sv-SE" dirty="0"/>
              <a:t> et al 1997 och 2000). </a:t>
            </a:r>
          </a:p>
          <a:p>
            <a:r>
              <a:rPr lang="sv-SE" dirty="0"/>
              <a:t>Orsaken till den ökande predationen är de storskaliga förändringar som skett i skogslandskapet, såsom skogsfragmentering, habitatförlust och habitatförsämring. (Miettinen, </a:t>
            </a:r>
            <a:r>
              <a:rPr lang="sv-SE" dirty="0" err="1"/>
              <a:t>Sirkiä</a:t>
            </a:r>
            <a:r>
              <a:rPr lang="sv-SE" dirty="0"/>
              <a:t>, </a:t>
            </a:r>
            <a:r>
              <a:rPr lang="sv-SE" dirty="0" err="1"/>
              <a:t>m.fl</a:t>
            </a:r>
            <a:r>
              <a:rPr lang="sv-SE" dirty="0"/>
              <a:t>). </a:t>
            </a:r>
          </a:p>
          <a:p>
            <a:r>
              <a:rPr lang="sv-SE" dirty="0"/>
              <a:t>Förändring av skogsskötseln från </a:t>
            </a:r>
            <a:r>
              <a:rPr lang="sv-SE" dirty="0" err="1"/>
              <a:t>blädning</a:t>
            </a:r>
            <a:r>
              <a:rPr lang="sv-SE" dirty="0"/>
              <a:t> till kalhyggesbruk har skett parallellt i de skandinaviska länderna från 1950-talet och framåt (Essen et al . 1997). Detta har inneburit att hyggen styckat upp tidigare sammanhängande glesa skogar.</a:t>
            </a:r>
          </a:p>
          <a:p>
            <a:endParaRPr lang="sv-SE" dirty="0"/>
          </a:p>
          <a:p>
            <a:r>
              <a:rPr lang="sv-SE" dirty="0"/>
              <a:t> Detta har i sin tur banat väg för fler predatorer. </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34</a:t>
            </a:fld>
            <a:endParaRPr lang="sv-SE"/>
          </a:p>
        </p:txBody>
      </p:sp>
    </p:spTree>
    <p:extLst>
      <p:ext uri="{BB962C8B-B14F-4D97-AF65-F5344CB8AC3E}">
        <p14:creationId xmlns:p14="http://schemas.microsoft.com/office/powerpoint/2010/main" val="16971959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Kurva på bopredation kycklingdödlighet</a:t>
            </a:r>
          </a:p>
        </p:txBody>
      </p:sp>
      <p:sp>
        <p:nvSpPr>
          <p:cNvPr id="4" name="Platshållare för bildnummer 3"/>
          <p:cNvSpPr>
            <a:spLocks noGrp="1"/>
          </p:cNvSpPr>
          <p:nvPr>
            <p:ph type="sldNum" sz="quarter" idx="10"/>
          </p:nvPr>
        </p:nvSpPr>
        <p:spPr/>
        <p:txBody>
          <a:bodyPr/>
          <a:lstStyle/>
          <a:p>
            <a:fld id="{20E488C0-662C-41C4-885B-001414036DB8}" type="slidenum">
              <a:rPr lang="sv-SE" smtClean="0"/>
              <a:t>37</a:t>
            </a:fld>
            <a:endParaRPr lang="sv-SE"/>
          </a:p>
        </p:txBody>
      </p:sp>
    </p:spTree>
    <p:extLst>
      <p:ext uri="{BB962C8B-B14F-4D97-AF65-F5344CB8AC3E}">
        <p14:creationId xmlns:p14="http://schemas.microsoft.com/office/powerpoint/2010/main" val="1350481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Huvudorsaken till minskningen av tjäder från 1950-1990-talet beror på dålig reproduktion och förluster av ägg och kycklingar genom en ökad predation. (Rajala 1974, Lindén 1981, </a:t>
            </a:r>
            <a:r>
              <a:rPr lang="sv-SE" dirty="0" err="1"/>
              <a:t>Storaas</a:t>
            </a:r>
            <a:r>
              <a:rPr lang="sv-SE" dirty="0"/>
              <a:t> Wegge 1987, Wegge et al 1990, Storch 1994, Moss 94, </a:t>
            </a:r>
            <a:r>
              <a:rPr lang="sv-SE" dirty="0" err="1"/>
              <a:t>Kurki</a:t>
            </a:r>
            <a:r>
              <a:rPr lang="sv-SE" dirty="0"/>
              <a:t> et al 1997 och 2000). </a:t>
            </a:r>
          </a:p>
          <a:p>
            <a:r>
              <a:rPr lang="sv-SE" dirty="0"/>
              <a:t>Orsaken till den ökande predationen är de storskaliga förändringar som skett i skogslandskapet, såsom skogsfragmentering, habitatförlust och habitatförsämring. (Miettinen, </a:t>
            </a:r>
            <a:r>
              <a:rPr lang="sv-SE" dirty="0" err="1"/>
              <a:t>Sirkiä</a:t>
            </a:r>
            <a:r>
              <a:rPr lang="sv-SE" dirty="0"/>
              <a:t>, </a:t>
            </a:r>
            <a:r>
              <a:rPr lang="sv-SE" dirty="0" err="1"/>
              <a:t>m.fl</a:t>
            </a:r>
            <a:r>
              <a:rPr lang="sv-SE" dirty="0"/>
              <a:t>). </a:t>
            </a:r>
          </a:p>
          <a:p>
            <a:r>
              <a:rPr lang="sv-SE" dirty="0"/>
              <a:t>Förändring av skogsskötseln från </a:t>
            </a:r>
            <a:r>
              <a:rPr lang="sv-SE" dirty="0" err="1"/>
              <a:t>blädning</a:t>
            </a:r>
            <a:r>
              <a:rPr lang="sv-SE" dirty="0"/>
              <a:t> till kalhyggesbruk har skett parallellt i de skandinaviska länderna från 1950-talet och framåt (Essen et al . 1997). Detta har inneburit att hyggen styckat upp tidigare sammanhängande glesa skogar.</a:t>
            </a:r>
          </a:p>
          <a:p>
            <a:endParaRPr lang="sv-SE" dirty="0"/>
          </a:p>
          <a:p>
            <a:r>
              <a:rPr lang="sv-SE" dirty="0"/>
              <a:t> Detta har i sin tur banat väg för fler predatorer. </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39</a:t>
            </a:fld>
            <a:endParaRPr lang="sv-SE"/>
          </a:p>
        </p:txBody>
      </p:sp>
    </p:spTree>
    <p:extLst>
      <p:ext uri="{BB962C8B-B14F-4D97-AF65-F5344CB8AC3E}">
        <p14:creationId xmlns:p14="http://schemas.microsoft.com/office/powerpoint/2010/main" val="3489070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Sammantaget kan konstateras att skogens habitat förändrats dramatiskt när den kalhuggs . Mat i form av larver och blåbärstäckning och träden och buskarna som gav skydd från rovfåglar försvann. I den </a:t>
            </a:r>
            <a:r>
              <a:rPr lang="sv-SE" i="1" dirty="0"/>
              <a:t>selektivt avverkade skogen förblev födotillgången täckningsgraden, andelen fältskikt och sikttätheten påfallande lika den ursprungliga skogen. Den selektivt huggna skogen blev mer öppen, men fungerar fortfarande som bra skydd från rovfåglar</a:t>
            </a:r>
            <a:r>
              <a:rPr lang="sv-SE" dirty="0"/>
              <a:t>. (</a:t>
            </a:r>
            <a:r>
              <a:rPr lang="sv-SE" dirty="0" err="1"/>
              <a:t>Storaas</a:t>
            </a:r>
            <a:r>
              <a:rPr lang="sv-SE" dirty="0"/>
              <a:t> 2007)</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41</a:t>
            </a:fld>
            <a:endParaRPr lang="sv-SE"/>
          </a:p>
        </p:txBody>
      </p:sp>
    </p:spTree>
    <p:extLst>
      <p:ext uri="{BB962C8B-B14F-4D97-AF65-F5344CB8AC3E}">
        <p14:creationId xmlns:p14="http://schemas.microsoft.com/office/powerpoint/2010/main" val="2337238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815BD3D1-CA73-4C72-AB32-3054E8CB0DAB}"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C9E905-4EFB-4D14-A278-EE3DDA8392FC}" type="slidenum">
              <a:rPr lang="sv-SE" smtClean="0"/>
              <a:t>‹#›</a:t>
            </a:fld>
            <a:endParaRPr lang="sv-SE"/>
          </a:p>
        </p:txBody>
      </p:sp>
    </p:spTree>
    <p:extLst>
      <p:ext uri="{BB962C8B-B14F-4D97-AF65-F5344CB8AC3E}">
        <p14:creationId xmlns:p14="http://schemas.microsoft.com/office/powerpoint/2010/main" val="2874128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815BD3D1-CA73-4C72-AB32-3054E8CB0DAB}"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C9E905-4EFB-4D14-A278-EE3DDA8392FC}" type="slidenum">
              <a:rPr lang="sv-SE" smtClean="0"/>
              <a:t>‹#›</a:t>
            </a:fld>
            <a:endParaRPr lang="sv-SE"/>
          </a:p>
        </p:txBody>
      </p:sp>
    </p:spTree>
    <p:extLst>
      <p:ext uri="{BB962C8B-B14F-4D97-AF65-F5344CB8AC3E}">
        <p14:creationId xmlns:p14="http://schemas.microsoft.com/office/powerpoint/2010/main" val="1754068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fld id="{815BD3D1-CA73-4C72-AB32-3054E8CB0DAB}"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C9E905-4EFB-4D14-A278-EE3DDA8392FC}" type="slidenum">
              <a:rPr lang="sv-SE" smtClean="0"/>
              <a:t>‹#›</a:t>
            </a:fld>
            <a:endParaRPr lang="sv-SE"/>
          </a:p>
        </p:txBody>
      </p:sp>
    </p:spTree>
    <p:extLst>
      <p:ext uri="{BB962C8B-B14F-4D97-AF65-F5344CB8AC3E}">
        <p14:creationId xmlns:p14="http://schemas.microsoft.com/office/powerpoint/2010/main" val="1822725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815BD3D1-CA73-4C72-AB32-3054E8CB0DAB}"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CC9E905-4EFB-4D14-A278-EE3DDA8392FC}" type="slidenum">
              <a:rPr lang="sv-SE" smtClean="0"/>
              <a:t>‹#›</a:t>
            </a:fld>
            <a:endParaRPr lang="sv-SE"/>
          </a:p>
        </p:txBody>
      </p:sp>
    </p:spTree>
    <p:extLst>
      <p:ext uri="{BB962C8B-B14F-4D97-AF65-F5344CB8AC3E}">
        <p14:creationId xmlns:p14="http://schemas.microsoft.com/office/powerpoint/2010/main" val="1997720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815BD3D1-CA73-4C72-AB32-3054E8CB0DAB}" type="datetimeFigureOut">
              <a:rPr lang="sv-SE" smtClean="0"/>
              <a:t>2021-09-08</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CC9E905-4EFB-4D14-A278-EE3DDA8392FC}" type="slidenum">
              <a:rPr lang="sv-SE" smtClean="0"/>
              <a:t>‹#›</a:t>
            </a:fld>
            <a:endParaRPr lang="sv-SE"/>
          </a:p>
        </p:txBody>
      </p:sp>
    </p:spTree>
    <p:extLst>
      <p:ext uri="{BB962C8B-B14F-4D97-AF65-F5344CB8AC3E}">
        <p14:creationId xmlns:p14="http://schemas.microsoft.com/office/powerpoint/2010/main" val="3610120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815BD3D1-CA73-4C72-AB32-3054E8CB0DAB}" type="datetimeFigureOut">
              <a:rPr lang="sv-SE" smtClean="0"/>
              <a:t>2021-09-08</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CC9E905-4EFB-4D14-A278-EE3DDA8392FC}" type="slidenum">
              <a:rPr lang="sv-SE" smtClean="0"/>
              <a:t>‹#›</a:t>
            </a:fld>
            <a:endParaRPr lang="sv-SE"/>
          </a:p>
        </p:txBody>
      </p:sp>
    </p:spTree>
    <p:extLst>
      <p:ext uri="{BB962C8B-B14F-4D97-AF65-F5344CB8AC3E}">
        <p14:creationId xmlns:p14="http://schemas.microsoft.com/office/powerpoint/2010/main" val="361125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815BD3D1-CA73-4C72-AB32-3054E8CB0DAB}" type="datetimeFigureOut">
              <a:rPr lang="sv-SE" smtClean="0"/>
              <a:t>2021-09-08</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CC9E905-4EFB-4D14-A278-EE3DDA8392FC}" type="slidenum">
              <a:rPr lang="sv-SE" smtClean="0"/>
              <a:t>‹#›</a:t>
            </a:fld>
            <a:endParaRPr lang="sv-SE"/>
          </a:p>
        </p:txBody>
      </p:sp>
    </p:spTree>
    <p:extLst>
      <p:ext uri="{BB962C8B-B14F-4D97-AF65-F5344CB8AC3E}">
        <p14:creationId xmlns:p14="http://schemas.microsoft.com/office/powerpoint/2010/main" val="4199692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815BD3D1-CA73-4C72-AB32-3054E8CB0DAB}"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CC9E905-4EFB-4D14-A278-EE3DDA8392FC}" type="slidenum">
              <a:rPr lang="sv-SE" smtClean="0"/>
              <a:t>‹#›</a:t>
            </a:fld>
            <a:endParaRPr lang="sv-SE"/>
          </a:p>
        </p:txBody>
      </p:sp>
    </p:spTree>
    <p:extLst>
      <p:ext uri="{BB962C8B-B14F-4D97-AF65-F5344CB8AC3E}">
        <p14:creationId xmlns:p14="http://schemas.microsoft.com/office/powerpoint/2010/main" val="2713096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815BD3D1-CA73-4C72-AB32-3054E8CB0DAB}"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CC9E905-4EFB-4D14-A278-EE3DDA8392FC}" type="slidenum">
              <a:rPr lang="sv-SE" smtClean="0"/>
              <a:t>‹#›</a:t>
            </a:fld>
            <a:endParaRPr lang="sv-SE"/>
          </a:p>
        </p:txBody>
      </p:sp>
    </p:spTree>
    <p:extLst>
      <p:ext uri="{BB962C8B-B14F-4D97-AF65-F5344CB8AC3E}">
        <p14:creationId xmlns:p14="http://schemas.microsoft.com/office/powerpoint/2010/main" val="759763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815BD3D1-CA73-4C72-AB32-3054E8CB0DAB}"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C9E905-4EFB-4D14-A278-EE3DDA8392FC}" type="slidenum">
              <a:rPr lang="sv-SE" smtClean="0"/>
              <a:t>‹#›</a:t>
            </a:fld>
            <a:endParaRPr lang="sv-SE"/>
          </a:p>
        </p:txBody>
      </p:sp>
    </p:spTree>
    <p:extLst>
      <p:ext uri="{BB962C8B-B14F-4D97-AF65-F5344CB8AC3E}">
        <p14:creationId xmlns:p14="http://schemas.microsoft.com/office/powerpoint/2010/main" val="110704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815BD3D1-CA73-4C72-AB32-3054E8CB0DAB}"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CC9E905-4EFB-4D14-A278-EE3DDA8392FC}" type="slidenum">
              <a:rPr lang="sv-SE" smtClean="0"/>
              <a:t>‹#›</a:t>
            </a:fld>
            <a:endParaRPr lang="sv-SE"/>
          </a:p>
        </p:txBody>
      </p:sp>
    </p:spTree>
    <p:extLst>
      <p:ext uri="{BB962C8B-B14F-4D97-AF65-F5344CB8AC3E}">
        <p14:creationId xmlns:p14="http://schemas.microsoft.com/office/powerpoint/2010/main" val="952305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1A1F34B9-8849-4EA7-B789-D6D01424083A}" type="datetimeFigureOut">
              <a:rPr lang="sv-SE" smtClean="0"/>
              <a:t>2021-09-08</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62B5612D-452F-4283-B3B2-92322CA7D1D1}" type="slidenum">
              <a:rPr lang="sv-SE" smtClean="0"/>
              <a:t>‹#›</a:t>
            </a:fld>
            <a:endParaRPr lang="sv-SE"/>
          </a:p>
        </p:txBody>
      </p:sp>
      <p:sp>
        <p:nvSpPr>
          <p:cNvPr id="9" name="Content Placeholder 8"/>
          <p:cNvSpPr>
            <a:spLocks noGrp="1"/>
          </p:cNvSpPr>
          <p:nvPr>
            <p:ph sz="quarter" idx="13"/>
          </p:nvPr>
        </p:nvSpPr>
        <p:spPr>
          <a:xfrm>
            <a:off x="487680" y="1600200"/>
            <a:ext cx="5388864" cy="452628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794552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5BD3D1-CA73-4C72-AB32-3054E8CB0DAB}" type="datetimeFigureOut">
              <a:rPr lang="sv-SE" smtClean="0"/>
              <a:t>2021-09-08</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C9E905-4EFB-4D14-A278-EE3DDA8392FC}" type="slidenum">
              <a:rPr lang="sv-SE" smtClean="0"/>
              <a:t>‹#›</a:t>
            </a:fld>
            <a:endParaRPr lang="sv-SE"/>
          </a:p>
        </p:txBody>
      </p:sp>
    </p:spTree>
    <p:extLst>
      <p:ext uri="{BB962C8B-B14F-4D97-AF65-F5344CB8AC3E}">
        <p14:creationId xmlns:p14="http://schemas.microsoft.com/office/powerpoint/2010/main" val="4091874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hyperlink" Target="http://www.birding.se/foto/duvhok2.htm" TargetMode="External"/><Relationship Id="rId3" Type="http://schemas.openxmlformats.org/officeDocument/2006/relationships/image" Target="../media/image4.jpeg"/><Relationship Id="rId7" Type="http://schemas.openxmlformats.org/officeDocument/2006/relationships/hyperlink" Target="http://www.birding.se/foto/spillkraka1.htm" TargetMode="External"/><Relationship Id="rId12" Type="http://schemas.openxmlformats.org/officeDocument/2006/relationships/image" Target="../media/image8.jpeg"/><Relationship Id="rId17" Type="http://schemas.openxmlformats.org/officeDocument/2006/relationships/hyperlink" Target="http://www.birding.se/" TargetMode="External"/><Relationship Id="rId2" Type="http://schemas.openxmlformats.org/officeDocument/2006/relationships/notesSlide" Target="../notesSlides/notesSlide2.xml"/><Relationship Id="rId16"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hyperlink" Target="http://www.birding.se/foto/tretaighackspett2.htm" TargetMode="External"/><Relationship Id="rId5" Type="http://schemas.openxmlformats.org/officeDocument/2006/relationships/hyperlink" Target="http://www.birding.se/foto/sparvuggla10.htm" TargetMode="External"/><Relationship Id="rId15" Type="http://schemas.openxmlformats.org/officeDocument/2006/relationships/hyperlink" Target="http://www.birding.se/foto/talltita2.htm" TargetMode="External"/><Relationship Id="rId10" Type="http://schemas.openxmlformats.org/officeDocument/2006/relationships/image" Target="../media/image7.jpeg"/><Relationship Id="rId4" Type="http://schemas.openxmlformats.org/officeDocument/2006/relationships/image" Target="../media/image3.png"/><Relationship Id="rId9" Type="http://schemas.openxmlformats.org/officeDocument/2006/relationships/hyperlink" Target="http://www.birding.se/foto/mindreflug19.htm" TargetMode="External"/><Relationship Id="rId14"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9.emf"/><Relationship Id="rId5" Type="http://schemas.openxmlformats.org/officeDocument/2006/relationships/hyperlink" Target="http://atlas3.lintuatlas.fi/results/species/capercaillie" TargetMode="Externa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3.tif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jpeg"/><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hyperlink" Target="http://www.seppo.net/"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chart" Target="../charts/chart5.xml"/><Relationship Id="rId4" Type="http://schemas.microsoft.com/office/2007/relationships/hdphoto" Target="../media/hdphoto3.wdp"/></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jpeg"/><Relationship Id="rId1" Type="http://schemas.openxmlformats.org/officeDocument/2006/relationships/slideLayout" Target="../slideLayouts/slideLayout6.xml"/><Relationship Id="rId4" Type="http://schemas.openxmlformats.org/officeDocument/2006/relationships/chart" Target="../charts/chart6.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3"/>
          <a:stretch>
            <a:fillRect/>
          </a:stretch>
        </p:blipFill>
        <p:spPr>
          <a:xfrm>
            <a:off x="1017592" y="-297"/>
            <a:ext cx="10156816" cy="6858594"/>
          </a:xfrm>
          <a:prstGeom prst="rect">
            <a:avLst/>
          </a:prstGeom>
        </p:spPr>
      </p:pic>
      <p:sp>
        <p:nvSpPr>
          <p:cNvPr id="7" name="textruta 6"/>
          <p:cNvSpPr txBox="1"/>
          <p:nvPr/>
        </p:nvSpPr>
        <p:spPr>
          <a:xfrm>
            <a:off x="1246909" y="406400"/>
            <a:ext cx="4895273" cy="646331"/>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sv-SE" sz="3600" dirty="0" smtClean="0">
                <a:latin typeface="Cambria" panose="02040503050406030204" pitchFamily="18" charset="0"/>
                <a:ea typeface="Cambria" panose="02040503050406030204" pitchFamily="18" charset="0"/>
              </a:rPr>
              <a:t>Vad vet vi om tjädern?</a:t>
            </a:r>
            <a:endParaRPr lang="sv-SE" sz="3600" dirty="0">
              <a:latin typeface="Cambria" panose="02040503050406030204" pitchFamily="18" charset="0"/>
              <a:ea typeface="Cambria" panose="02040503050406030204" pitchFamily="18" charset="0"/>
            </a:endParaRPr>
          </a:p>
        </p:txBody>
      </p:sp>
      <p:pic>
        <p:nvPicPr>
          <p:cNvPr id="4" name="Bild 1" descr="https://jordbruksverket.se/images/18.30e366ed16cf56c31949925c/1567605835613/EU-logo-jordbruksfonden-farg.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86995" y="4726334"/>
            <a:ext cx="1774825" cy="1691005"/>
          </a:xfrm>
          <a:prstGeom prst="rect">
            <a:avLst/>
          </a:prstGeom>
          <a:noFill/>
          <a:ln>
            <a:noFill/>
          </a:ln>
        </p:spPr>
      </p:pic>
    </p:spTree>
    <p:extLst>
      <p:ext uri="{BB962C8B-B14F-4D97-AF65-F5344CB8AC3E}">
        <p14:creationId xmlns:p14="http://schemas.microsoft.com/office/powerpoint/2010/main" val="1092810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Varför tjäder?</a:t>
            </a:r>
          </a:p>
        </p:txBody>
      </p:sp>
      <p:pic>
        <p:nvPicPr>
          <p:cNvPr id="5" name="Picture 10"/>
          <p:cNvPicPr>
            <a:picLocks noGrp="1" noChangeAspect="1"/>
          </p:cNvPicPr>
          <p:nvPr>
            <p:ph sz="half" idx="2"/>
          </p:nvPr>
        </p:nvPicPr>
        <p:blipFill>
          <a:blip r:embed="rId2" cstate="email">
            <a:extLst>
              <a:ext uri="{28A0092B-C50C-407E-A947-70E740481C1C}">
                <a14:useLocalDpi xmlns:a14="http://schemas.microsoft.com/office/drawing/2010/main" val="0"/>
              </a:ext>
            </a:extLst>
          </a:blip>
          <a:stretch>
            <a:fillRect/>
          </a:stretch>
        </p:blipFill>
        <p:spPr bwMode="auto">
          <a:xfrm>
            <a:off x="4712208" y="1394691"/>
            <a:ext cx="7180225" cy="478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tshållare för innehåll 3"/>
          <p:cNvSpPr>
            <a:spLocks noGrp="1"/>
          </p:cNvSpPr>
          <p:nvPr>
            <p:ph sz="quarter" idx="13"/>
          </p:nvPr>
        </p:nvSpPr>
        <p:spPr>
          <a:xfrm>
            <a:off x="670560" y="2348880"/>
            <a:ext cx="4041648" cy="4137640"/>
          </a:xfrm>
        </p:spPr>
        <p:txBody>
          <a:bodyPr/>
          <a:lstStyle/>
          <a:p>
            <a:r>
              <a:rPr lang="sv-SE" dirty="0"/>
              <a:t>Ansvarsart för Sverige</a:t>
            </a:r>
          </a:p>
          <a:p>
            <a:r>
              <a:rPr lang="sv-SE" dirty="0"/>
              <a:t>Paraplyart</a:t>
            </a:r>
          </a:p>
          <a:p>
            <a:r>
              <a:rPr lang="sv-SE" dirty="0"/>
              <a:t>Välkänd symbolart</a:t>
            </a:r>
          </a:p>
          <a:p>
            <a:r>
              <a:rPr lang="sv-SE" dirty="0"/>
              <a:t>Arealkrävande</a:t>
            </a:r>
          </a:p>
          <a:p>
            <a:r>
              <a:rPr lang="sv-SE" dirty="0"/>
              <a:t>Välstuderad</a:t>
            </a:r>
          </a:p>
          <a:p>
            <a:endParaRPr lang="sv-SE" dirty="0"/>
          </a:p>
          <a:p>
            <a:endParaRPr lang="sv-SE" dirty="0"/>
          </a:p>
        </p:txBody>
      </p:sp>
      <p:sp>
        <p:nvSpPr>
          <p:cNvPr id="6" name="textruta 5"/>
          <p:cNvSpPr txBox="1"/>
          <p:nvPr/>
        </p:nvSpPr>
        <p:spPr bwMode="auto">
          <a:xfrm>
            <a:off x="7320136" y="5085184"/>
            <a:ext cx="1372492" cy="215444"/>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pPr>
              <a:spcBef>
                <a:spcPct val="50000"/>
              </a:spcBef>
            </a:pPr>
            <a:r>
              <a:rPr lang="sv-SE" sz="800" dirty="0">
                <a:latin typeface="Lucida Console" pitchFamily="49" charset="0"/>
              </a:rPr>
              <a:t>Foto: Hans Svensson</a:t>
            </a:r>
          </a:p>
        </p:txBody>
      </p:sp>
    </p:spTree>
    <p:extLst>
      <p:ext uri="{BB962C8B-B14F-4D97-AF65-F5344CB8AC3E}">
        <p14:creationId xmlns:p14="http://schemas.microsoft.com/office/powerpoint/2010/main" val="1398906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p:cTn id="28"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 calcmode="lin" valueType="num">
                                      <p:cBhvr>
                                        <p:cTn id="35"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50768"/>
            <a:ext cx="12216680" cy="7109690"/>
          </a:xfrm>
          <a:prstGeom prst="rect">
            <a:avLst/>
          </a:prstGeom>
          <a:ln/>
        </p:spPr>
        <p:style>
          <a:lnRef idx="2">
            <a:schemeClr val="accent2">
              <a:shade val="50000"/>
            </a:schemeClr>
          </a:lnRef>
          <a:fillRef idx="1">
            <a:schemeClr val="accent2"/>
          </a:fillRef>
          <a:effectRef idx="0">
            <a:schemeClr val="accent2"/>
          </a:effectRef>
          <a:fontRef idx="minor">
            <a:schemeClr val="lt1"/>
          </a:fontRef>
        </p:style>
      </p:pic>
      <p:pic>
        <p:nvPicPr>
          <p:cNvPr id="4" name="Picture 10"/>
          <p:cNvPicPr>
            <a:picLocks noChangeAspect="1"/>
          </p:cNvPicPr>
          <p:nvPr/>
        </p:nvPicPr>
        <p:blipFill>
          <a:blip r:embed="rId4" cstate="email">
            <a:extLst>
              <a:ext uri="{28A0092B-C50C-407E-A947-70E740481C1C}">
                <a14:useLocalDpi xmlns:a14="http://schemas.microsoft.com/office/drawing/2010/main" val="0"/>
              </a:ext>
            </a:extLst>
          </a:blip>
          <a:srcRect l="26987" r="8229" b="719"/>
          <a:stretch>
            <a:fillRect/>
          </a:stretch>
        </p:blipFill>
        <p:spPr bwMode="auto">
          <a:xfrm>
            <a:off x="4689317" y="1669705"/>
            <a:ext cx="3168352" cy="3238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SPARVUGGLA / PYGMY OWL (Glaucidium passerinum) - stor bild / full siz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40821" y="-82039"/>
            <a:ext cx="1877000" cy="1877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descr="SPILLKRÅKA / BLACK WOODPECKER (Dryocopus martius) - STOR BILD / FULL SIZE">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38877" y="3809999"/>
            <a:ext cx="2286000" cy="30480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MINDRE FLUGSNAPPARE / RED-BREASTED FLYCATCHER (Ficedula parva) - stor bild / full size">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84131" y="2794303"/>
            <a:ext cx="2288573" cy="15257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TRETÅIG HACKSPETT / THREE-TOED WOODPECKER (Picoides tridactylus) - hanne / male">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93677" y="156153"/>
            <a:ext cx="1763688" cy="23515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1" descr="DUVHÖK / GOSHAWK (Accipiter gentilis) - stor bild / full size">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574537" y="1915635"/>
            <a:ext cx="2636003" cy="175733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TALLTITA / WILLOW TIT (Parus montanus) - stor bild / full size">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93677" y="4826970"/>
            <a:ext cx="2592288" cy="1728193"/>
          </a:xfrm>
          <a:prstGeom prst="rect">
            <a:avLst/>
          </a:prstGeom>
          <a:noFill/>
          <a:extLst>
            <a:ext uri="{909E8E84-426E-40DD-AFC4-6F175D3DCCD1}">
              <a14:hiddenFill xmlns:a14="http://schemas.microsoft.com/office/drawing/2010/main">
                <a:solidFill>
                  <a:srgbClr val="FFFFFF"/>
                </a:solidFill>
              </a14:hiddenFill>
            </a:ext>
          </a:extLst>
        </p:spPr>
      </p:pic>
      <p:sp>
        <p:nvSpPr>
          <p:cNvPr id="2" name="textruta 1"/>
          <p:cNvSpPr txBox="1"/>
          <p:nvPr/>
        </p:nvSpPr>
        <p:spPr bwMode="auto">
          <a:xfrm>
            <a:off x="3281088" y="-82039"/>
            <a:ext cx="5357789" cy="646331"/>
          </a:xfrm>
          <a:prstGeom prst="rect">
            <a:avLst/>
          </a:prstGeom>
          <a:solidFill>
            <a:schemeClr val="bg1"/>
          </a:solid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spcBef>
                <a:spcPct val="50000"/>
              </a:spcBef>
            </a:pPr>
            <a:r>
              <a:rPr lang="sv-SE" sz="3600" dirty="0">
                <a:solidFill>
                  <a:schemeClr val="tx1"/>
                </a:solidFill>
              </a:rPr>
              <a:t>Tjädern är en paraplyart!</a:t>
            </a:r>
          </a:p>
        </p:txBody>
      </p:sp>
      <p:sp>
        <p:nvSpPr>
          <p:cNvPr id="3" name="textruta 2"/>
          <p:cNvSpPr txBox="1"/>
          <p:nvPr/>
        </p:nvSpPr>
        <p:spPr bwMode="auto">
          <a:xfrm>
            <a:off x="6393835" y="4591654"/>
            <a:ext cx="1372492" cy="215444"/>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pPr>
              <a:spcBef>
                <a:spcPct val="50000"/>
              </a:spcBef>
            </a:pPr>
            <a:r>
              <a:rPr lang="sv-SE" sz="800" dirty="0">
                <a:latin typeface="Lucida Console" pitchFamily="49" charset="0"/>
              </a:rPr>
              <a:t>Foto: Hans Svensson</a:t>
            </a:r>
          </a:p>
        </p:txBody>
      </p:sp>
      <p:sp>
        <p:nvSpPr>
          <p:cNvPr id="11" name="textruta 10"/>
          <p:cNvSpPr txBox="1"/>
          <p:nvPr/>
        </p:nvSpPr>
        <p:spPr>
          <a:xfrm>
            <a:off x="4880783" y="6212592"/>
            <a:ext cx="252028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Foton: Lasse Olsson </a:t>
            </a:r>
            <a:r>
              <a:rPr lang="sv-SE" dirty="0" smtClean="0">
                <a:hlinkClick r:id="rId17"/>
              </a:rPr>
              <a:t>www.birding.se</a:t>
            </a:r>
            <a:r>
              <a:rPr lang="sv-SE" dirty="0" smtClean="0"/>
              <a:t> </a:t>
            </a:r>
            <a:endParaRPr lang="sv-SE" dirty="0"/>
          </a:p>
        </p:txBody>
      </p:sp>
    </p:spTree>
    <p:extLst>
      <p:ext uri="{BB962C8B-B14F-4D97-AF65-F5344CB8AC3E}">
        <p14:creationId xmlns:p14="http://schemas.microsoft.com/office/powerpoint/2010/main" val="309211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53" presetClass="entr" presetSubtype="16"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209800" y="609602"/>
            <a:ext cx="7772400" cy="2243335"/>
          </a:xfrm>
        </p:spPr>
        <p:txBody>
          <a:bodyPr/>
          <a:lstStyle/>
          <a:p>
            <a:r>
              <a:rPr lang="sv-SE" sz="3600" dirty="0"/>
              <a:t>Tjäderns utbredning och status</a:t>
            </a:r>
          </a:p>
        </p:txBody>
      </p:sp>
      <p:sp>
        <p:nvSpPr>
          <p:cNvPr id="3" name="Underrubrik 2"/>
          <p:cNvSpPr>
            <a:spLocks noGrp="1"/>
          </p:cNvSpPr>
          <p:nvPr>
            <p:ph type="subTitle" idx="1"/>
          </p:nvPr>
        </p:nvSpPr>
        <p:spPr>
          <a:xfrm>
            <a:off x="2855640" y="3933056"/>
            <a:ext cx="6400800" cy="1219200"/>
          </a:xfrm>
        </p:spPr>
        <p:txBody>
          <a:bodyPr>
            <a:normAutofit/>
          </a:bodyPr>
          <a:lstStyle/>
          <a:p>
            <a:r>
              <a:rPr lang="sv-SE" dirty="0"/>
              <a:t>Utbredning och tätheter</a:t>
            </a:r>
          </a:p>
          <a:p>
            <a:endParaRPr lang="sv-SE" dirty="0"/>
          </a:p>
        </p:txBody>
      </p:sp>
    </p:spTree>
    <p:extLst>
      <p:ext uri="{BB962C8B-B14F-4D97-AF65-F5344CB8AC3E}">
        <p14:creationId xmlns:p14="http://schemas.microsoft.com/office/powerpoint/2010/main" val="1643439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81200" y="0"/>
            <a:ext cx="8229600" cy="1124744"/>
          </a:xfrm>
        </p:spPr>
        <p:txBody>
          <a:bodyPr/>
          <a:lstStyle/>
          <a:p>
            <a:r>
              <a:rPr lang="sv-SE" sz="4000" dirty="0"/>
              <a:t>Antal och utbredning i Europa</a:t>
            </a:r>
          </a:p>
        </p:txBody>
      </p:sp>
      <p:sp>
        <p:nvSpPr>
          <p:cNvPr id="3" name="textruta 2"/>
          <p:cNvSpPr txBox="1"/>
          <p:nvPr/>
        </p:nvSpPr>
        <p:spPr>
          <a:xfrm>
            <a:off x="7576449" y="1555706"/>
            <a:ext cx="4310751"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sv-SE" sz="3200" dirty="0"/>
              <a:t>Upp till 40% av Europas tjädrar finns i Sverige!</a:t>
            </a: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361" y="955341"/>
            <a:ext cx="7104888" cy="5769864"/>
          </a:xfrm>
          <a:prstGeom prst="rect">
            <a:avLst/>
          </a:prstGeom>
        </p:spPr>
      </p:pic>
      <p:pic>
        <p:nvPicPr>
          <p:cNvPr id="6" name="Bildobjekt 5"/>
          <p:cNvPicPr>
            <a:picLocks noChangeAspect="1"/>
          </p:cNvPicPr>
          <p:nvPr/>
        </p:nvPicPr>
        <p:blipFill>
          <a:blip r:embed="rId3"/>
          <a:stretch>
            <a:fillRect/>
          </a:stretch>
        </p:blipFill>
        <p:spPr>
          <a:xfrm>
            <a:off x="8565078" y="3500312"/>
            <a:ext cx="1822862" cy="1944793"/>
          </a:xfrm>
          <a:prstGeom prst="rect">
            <a:avLst/>
          </a:prstGeom>
        </p:spPr>
      </p:pic>
    </p:spTree>
    <p:extLst>
      <p:ext uri="{BB962C8B-B14F-4D97-AF65-F5344CB8AC3E}">
        <p14:creationId xmlns:p14="http://schemas.microsoft.com/office/powerpoint/2010/main" val="3900928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a:xfrm>
            <a:off x="4475520" y="12608"/>
            <a:ext cx="5460096" cy="895350"/>
          </a:xfrm>
        </p:spPr>
        <p:txBody>
          <a:bodyPr/>
          <a:lstStyle/>
          <a:p>
            <a:r>
              <a:rPr lang="sv-SE" dirty="0"/>
              <a:t>Relativ täthet i Sverige</a:t>
            </a:r>
          </a:p>
        </p:txBody>
      </p:sp>
      <p:graphicFrame>
        <p:nvGraphicFramePr>
          <p:cNvPr id="5" name="Tabell 4"/>
          <p:cNvGraphicFramePr>
            <a:graphicFrameLocks noGrp="1"/>
          </p:cNvGraphicFramePr>
          <p:nvPr/>
        </p:nvGraphicFramePr>
        <p:xfrm>
          <a:off x="7464152" y="1484784"/>
          <a:ext cx="1104710" cy="4574476"/>
        </p:xfrm>
        <a:graphic>
          <a:graphicData uri="http://schemas.openxmlformats.org/drawingml/2006/table">
            <a:tbl>
              <a:tblPr/>
              <a:tblGrid>
                <a:gridCol w="359868">
                  <a:extLst>
                    <a:ext uri="{9D8B030D-6E8A-4147-A177-3AD203B41FA5}">
                      <a16:colId xmlns:a16="http://schemas.microsoft.com/office/drawing/2014/main" val="20000"/>
                    </a:ext>
                  </a:extLst>
                </a:gridCol>
                <a:gridCol w="744842">
                  <a:extLst>
                    <a:ext uri="{9D8B030D-6E8A-4147-A177-3AD203B41FA5}">
                      <a16:colId xmlns:a16="http://schemas.microsoft.com/office/drawing/2014/main" val="20001"/>
                    </a:ext>
                  </a:extLst>
                </a:gridCol>
              </a:tblGrid>
              <a:tr h="378279">
                <a:tc>
                  <a:txBody>
                    <a:bodyPr/>
                    <a:lstStyle/>
                    <a:p>
                      <a:pPr algn="ctr"/>
                      <a:r>
                        <a:rPr lang="de-DE" sz="1200" b="1">
                          <a:solidFill>
                            <a:srgbClr val="E0EFF7"/>
                          </a:solidFill>
                          <a:effectLst/>
                          <a:latin typeface="Times" charset="0"/>
                        </a:rPr>
                        <a:t>Län </a:t>
                      </a:r>
                      <a:endParaRPr lang="de-D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86493"/>
                    </a:solidFill>
                  </a:tcPr>
                </a:tc>
                <a:tc>
                  <a:txBody>
                    <a:bodyPr/>
                    <a:lstStyle/>
                    <a:p>
                      <a:pPr algn="ctr"/>
                      <a:r>
                        <a:rPr lang="sv-SE" sz="1200" b="1" dirty="0" err="1">
                          <a:solidFill>
                            <a:srgbClr val="E0EFF7"/>
                          </a:solidFill>
                          <a:effectLst/>
                          <a:latin typeface="Times" charset="0"/>
                        </a:rPr>
                        <a:t>Ind</a:t>
                      </a:r>
                      <a:r>
                        <a:rPr lang="sv-SE" sz="1200" b="1" dirty="0">
                          <a:solidFill>
                            <a:srgbClr val="E0EFF7"/>
                          </a:solidFill>
                          <a:effectLst/>
                          <a:latin typeface="Times" charset="0"/>
                        </a:rPr>
                        <a:t>/km</a:t>
                      </a:r>
                      <a:r>
                        <a:rPr lang="sv-SE" sz="1200" b="1" baseline="30000" dirty="0">
                          <a:solidFill>
                            <a:srgbClr val="E0EFF7"/>
                          </a:solidFill>
                          <a:effectLst/>
                          <a:latin typeface="Times" charset="0"/>
                        </a:rPr>
                        <a:t>2</a:t>
                      </a:r>
                      <a:r>
                        <a:rPr lang="sv-SE" sz="1200" b="1" dirty="0">
                          <a:solidFill>
                            <a:srgbClr val="E0EFF7"/>
                          </a:solidFill>
                          <a:effectLst/>
                          <a:latin typeface="Times" charset="0"/>
                        </a:rPr>
                        <a:t> skog</a:t>
                      </a:r>
                      <a:endParaRPr lang="sv-SE" sz="1200" dirty="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86493"/>
                    </a:solidFill>
                  </a:tcPr>
                </a:tc>
                <a:extLst>
                  <a:ext uri="{0D108BD9-81ED-4DB2-BD59-A6C34878D82A}">
                    <a16:rowId xmlns:a16="http://schemas.microsoft.com/office/drawing/2014/main" val="10000"/>
                  </a:ext>
                </a:extLst>
              </a:tr>
              <a:tr h="197509">
                <a:tc>
                  <a:txBody>
                    <a:bodyPr/>
                    <a:lstStyle/>
                    <a:p>
                      <a:r>
                        <a:rPr lang="tr-TR" sz="1200">
                          <a:solidFill>
                            <a:srgbClr val="000000"/>
                          </a:solidFill>
                          <a:effectLst/>
                          <a:latin typeface="Times" charset="0"/>
                        </a:rPr>
                        <a:t>BD</a:t>
                      </a:r>
                      <a:endParaRPr lang="tr-TR"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cs-CZ" sz="1200">
                          <a:solidFill>
                            <a:srgbClr val="000000"/>
                          </a:solidFill>
                          <a:effectLst/>
                          <a:latin typeface="Times" charset="0"/>
                        </a:rPr>
                        <a:t>2,83</a:t>
                      </a:r>
                      <a:endParaRPr lang="cs-CZ"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7509">
                <a:tc>
                  <a:txBody>
                    <a:bodyPr/>
                    <a:lstStyle/>
                    <a:p>
                      <a:r>
                        <a:rPr lang="de-DE" sz="1200">
                          <a:solidFill>
                            <a:srgbClr val="000000"/>
                          </a:solidFill>
                          <a:effectLst/>
                          <a:latin typeface="Times" charset="0"/>
                        </a:rPr>
                        <a:t>AC</a:t>
                      </a:r>
                      <a:endParaRPr lang="de-D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1200">
                          <a:solidFill>
                            <a:srgbClr val="000000"/>
                          </a:solidFill>
                          <a:effectLst/>
                          <a:latin typeface="Times" charset="0"/>
                        </a:rPr>
                        <a:t>3,56</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97509">
                <a:tc>
                  <a:txBody>
                    <a:bodyPr/>
                    <a:lstStyle/>
                    <a:p>
                      <a:r>
                        <a:rPr lang="tr-TR" sz="1200">
                          <a:solidFill>
                            <a:srgbClr val="000000"/>
                          </a:solidFill>
                          <a:effectLst/>
                          <a:latin typeface="Times" charset="0"/>
                        </a:rPr>
                        <a:t>Y</a:t>
                      </a:r>
                      <a:endParaRPr lang="tr-TR"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i-FI" sz="1200">
                          <a:solidFill>
                            <a:srgbClr val="000000"/>
                          </a:solidFill>
                          <a:effectLst/>
                          <a:latin typeface="Times" charset="0"/>
                        </a:rPr>
                        <a:t>2,95</a:t>
                      </a:r>
                      <a:endParaRPr lang="fi-FI"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7509">
                <a:tc>
                  <a:txBody>
                    <a:bodyPr/>
                    <a:lstStyle/>
                    <a:p>
                      <a:r>
                        <a:rPr lang="sv-SE" sz="1200">
                          <a:solidFill>
                            <a:srgbClr val="000000"/>
                          </a:solidFill>
                          <a:effectLst/>
                          <a:latin typeface="Times" charset="0"/>
                        </a:rPr>
                        <a:t>Z</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s-IS" sz="1200">
                          <a:solidFill>
                            <a:srgbClr val="000000"/>
                          </a:solidFill>
                          <a:effectLst/>
                          <a:latin typeface="Times" charset="0"/>
                        </a:rPr>
                        <a:t>4,08</a:t>
                      </a:r>
                      <a:endParaRPr lang="is-IS"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97509">
                <a:tc>
                  <a:txBody>
                    <a:bodyPr/>
                    <a:lstStyle/>
                    <a:p>
                      <a:r>
                        <a:rPr lang="sv-SE" sz="1200">
                          <a:solidFill>
                            <a:srgbClr val="000000"/>
                          </a:solidFill>
                          <a:effectLst/>
                          <a:latin typeface="Times" charset="0"/>
                        </a:rPr>
                        <a:t>X</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i-FI" sz="1200">
                          <a:solidFill>
                            <a:srgbClr val="000000"/>
                          </a:solidFill>
                          <a:effectLst/>
                          <a:latin typeface="Times" charset="0"/>
                        </a:rPr>
                        <a:t>2,47</a:t>
                      </a:r>
                      <a:endParaRPr lang="fi-FI"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97509">
                <a:tc>
                  <a:txBody>
                    <a:bodyPr/>
                    <a:lstStyle/>
                    <a:p>
                      <a:r>
                        <a:rPr lang="en-US" sz="1200">
                          <a:solidFill>
                            <a:srgbClr val="000000"/>
                          </a:solidFill>
                          <a:effectLst/>
                          <a:latin typeface="Times" charset="0"/>
                        </a:rPr>
                        <a:t>W</a:t>
                      </a:r>
                      <a:endParaRPr lang="en-US"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1200">
                          <a:solidFill>
                            <a:srgbClr val="000000"/>
                          </a:solidFill>
                          <a:effectLst/>
                          <a:latin typeface="Times" charset="0"/>
                        </a:rPr>
                        <a:t>3,50</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7509">
                <a:tc>
                  <a:txBody>
                    <a:bodyPr/>
                    <a:lstStyle/>
                    <a:p>
                      <a:r>
                        <a:rPr lang="sv-SE" sz="1200">
                          <a:solidFill>
                            <a:srgbClr val="000000"/>
                          </a:solidFill>
                          <a:effectLst/>
                          <a:latin typeface="Times" charset="0"/>
                        </a:rPr>
                        <a:t>S</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i-FI" sz="1200">
                          <a:solidFill>
                            <a:srgbClr val="000000"/>
                          </a:solidFill>
                          <a:effectLst/>
                          <a:latin typeface="Times" charset="0"/>
                        </a:rPr>
                        <a:t>2,02</a:t>
                      </a:r>
                      <a:endParaRPr lang="fi-FI"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7509">
                <a:tc>
                  <a:txBody>
                    <a:bodyPr/>
                    <a:lstStyle/>
                    <a:p>
                      <a:r>
                        <a:rPr lang="sv-SE" sz="1200">
                          <a:solidFill>
                            <a:srgbClr val="000000"/>
                          </a:solidFill>
                          <a:effectLst/>
                          <a:latin typeface="Times" charset="0"/>
                        </a:rPr>
                        <a:t>U</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uk-UA" sz="1200">
                          <a:solidFill>
                            <a:srgbClr val="000000"/>
                          </a:solidFill>
                          <a:effectLst/>
                          <a:latin typeface="Times" charset="0"/>
                        </a:rPr>
                        <a:t>0,43</a:t>
                      </a:r>
                      <a:endParaRPr lang="uk-UA"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97509">
                <a:tc>
                  <a:txBody>
                    <a:bodyPr/>
                    <a:lstStyle/>
                    <a:p>
                      <a:r>
                        <a:rPr lang="sv-SE" sz="1200">
                          <a:solidFill>
                            <a:srgbClr val="000000"/>
                          </a:solidFill>
                          <a:effectLst/>
                          <a:latin typeface="Times" charset="0"/>
                        </a:rPr>
                        <a:t>T</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s-IS" sz="1200">
                          <a:solidFill>
                            <a:srgbClr val="000000"/>
                          </a:solidFill>
                          <a:effectLst/>
                          <a:latin typeface="Times" charset="0"/>
                        </a:rPr>
                        <a:t>1,07</a:t>
                      </a:r>
                      <a:endParaRPr lang="is-IS"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97509">
                <a:tc>
                  <a:txBody>
                    <a:bodyPr/>
                    <a:lstStyle/>
                    <a:p>
                      <a:r>
                        <a:rPr lang="sv-SE" sz="1200">
                          <a:solidFill>
                            <a:srgbClr val="000000"/>
                          </a:solidFill>
                          <a:effectLst/>
                          <a:latin typeface="Times" charset="0"/>
                        </a:rPr>
                        <a:t>C</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s-IS" sz="1200">
                          <a:solidFill>
                            <a:srgbClr val="000000"/>
                          </a:solidFill>
                          <a:effectLst/>
                          <a:latin typeface="Times" charset="0"/>
                        </a:rPr>
                        <a:t>0,67</a:t>
                      </a:r>
                      <a:endParaRPr lang="is-IS"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97509">
                <a:tc>
                  <a:txBody>
                    <a:bodyPr/>
                    <a:lstStyle/>
                    <a:p>
                      <a:r>
                        <a:rPr lang="sv-SE" sz="1200">
                          <a:solidFill>
                            <a:srgbClr val="000000"/>
                          </a:solidFill>
                          <a:effectLst/>
                          <a:latin typeface="Times" charset="0"/>
                        </a:rPr>
                        <a:t>A</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i-FI" sz="1200">
                          <a:solidFill>
                            <a:srgbClr val="000000"/>
                          </a:solidFill>
                          <a:effectLst/>
                          <a:latin typeface="Times" charset="0"/>
                        </a:rPr>
                        <a:t>0,18</a:t>
                      </a:r>
                      <a:endParaRPr lang="fi-FI"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97509">
                <a:tc>
                  <a:txBody>
                    <a:bodyPr/>
                    <a:lstStyle/>
                    <a:p>
                      <a:r>
                        <a:rPr lang="sv-SE" sz="1200">
                          <a:solidFill>
                            <a:srgbClr val="000000"/>
                          </a:solidFill>
                          <a:effectLst/>
                          <a:latin typeface="Times" charset="0"/>
                        </a:rPr>
                        <a:t>D</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uk-UA" sz="1200">
                          <a:solidFill>
                            <a:srgbClr val="000000"/>
                          </a:solidFill>
                          <a:effectLst/>
                          <a:latin typeface="Times" charset="0"/>
                        </a:rPr>
                        <a:t>0,48</a:t>
                      </a:r>
                      <a:endParaRPr lang="uk-UA"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97509">
                <a:tc>
                  <a:txBody>
                    <a:bodyPr/>
                    <a:lstStyle/>
                    <a:p>
                      <a:r>
                        <a:rPr lang="sv-SE" sz="1200">
                          <a:solidFill>
                            <a:srgbClr val="000000"/>
                          </a:solidFill>
                          <a:effectLst/>
                          <a:latin typeface="Times" charset="0"/>
                        </a:rPr>
                        <a:t>I</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200">
                          <a:solidFill>
                            <a:srgbClr val="000000"/>
                          </a:solidFill>
                          <a:effectLst/>
                          <a:latin typeface="Times" charset="0"/>
                        </a:rPr>
                        <a:t>0,00</a:t>
                      </a:r>
                      <a:endParaRPr lang="en-US"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97509">
                <a:tc>
                  <a:txBody>
                    <a:bodyPr/>
                    <a:lstStyle/>
                    <a:p>
                      <a:r>
                        <a:rPr lang="sv-SE" sz="1200">
                          <a:solidFill>
                            <a:srgbClr val="000000"/>
                          </a:solidFill>
                          <a:effectLst/>
                          <a:latin typeface="Times" charset="0"/>
                        </a:rPr>
                        <a:t>E</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i-FI" sz="1200">
                          <a:solidFill>
                            <a:srgbClr val="000000"/>
                          </a:solidFill>
                          <a:effectLst/>
                          <a:latin typeface="Times" charset="0"/>
                        </a:rPr>
                        <a:t>0,74</a:t>
                      </a:r>
                      <a:endParaRPr lang="fi-FI"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97509">
                <a:tc>
                  <a:txBody>
                    <a:bodyPr/>
                    <a:lstStyle/>
                    <a:p>
                      <a:r>
                        <a:rPr lang="sv-SE" sz="1200">
                          <a:solidFill>
                            <a:srgbClr val="000000"/>
                          </a:solidFill>
                          <a:effectLst/>
                          <a:latin typeface="Times" charset="0"/>
                        </a:rPr>
                        <a:t>O</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uk-UA" sz="1200">
                          <a:solidFill>
                            <a:srgbClr val="000000"/>
                          </a:solidFill>
                          <a:effectLst/>
                          <a:latin typeface="Times" charset="0"/>
                        </a:rPr>
                        <a:t>0,32</a:t>
                      </a:r>
                      <a:endParaRPr lang="uk-UA"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97509">
                <a:tc>
                  <a:txBody>
                    <a:bodyPr/>
                    <a:lstStyle/>
                    <a:p>
                      <a:r>
                        <a:rPr lang="sv-SE" sz="1200">
                          <a:solidFill>
                            <a:srgbClr val="000000"/>
                          </a:solidFill>
                          <a:effectLst/>
                          <a:latin typeface="Times" charset="0"/>
                        </a:rPr>
                        <a:t>F</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i-FI" sz="1200">
                          <a:solidFill>
                            <a:srgbClr val="000000"/>
                          </a:solidFill>
                          <a:effectLst/>
                          <a:latin typeface="Times" charset="0"/>
                        </a:rPr>
                        <a:t>1,13</a:t>
                      </a:r>
                      <a:endParaRPr lang="fi-FI"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97509">
                <a:tc>
                  <a:txBody>
                    <a:bodyPr/>
                    <a:lstStyle/>
                    <a:p>
                      <a:r>
                        <a:rPr lang="sv-SE" sz="1200">
                          <a:solidFill>
                            <a:srgbClr val="000000"/>
                          </a:solidFill>
                          <a:effectLst/>
                          <a:latin typeface="Times" charset="0"/>
                        </a:rPr>
                        <a:t>G</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uk-UA" sz="1200">
                          <a:solidFill>
                            <a:srgbClr val="000000"/>
                          </a:solidFill>
                          <a:effectLst/>
                          <a:latin typeface="Times" charset="0"/>
                        </a:rPr>
                        <a:t>0,85</a:t>
                      </a:r>
                      <a:endParaRPr lang="uk-UA"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97509">
                <a:tc>
                  <a:txBody>
                    <a:bodyPr/>
                    <a:lstStyle/>
                    <a:p>
                      <a:r>
                        <a:rPr lang="sv-SE" sz="1200">
                          <a:solidFill>
                            <a:srgbClr val="000000"/>
                          </a:solidFill>
                          <a:effectLst/>
                          <a:latin typeface="Times" charset="0"/>
                        </a:rPr>
                        <a:t>H</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i-FI" sz="1200">
                          <a:solidFill>
                            <a:srgbClr val="000000"/>
                          </a:solidFill>
                          <a:effectLst/>
                          <a:latin typeface="Times" charset="0"/>
                        </a:rPr>
                        <a:t>0,71</a:t>
                      </a:r>
                      <a:endParaRPr lang="fi-FI"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97509">
                <a:tc>
                  <a:txBody>
                    <a:bodyPr/>
                    <a:lstStyle/>
                    <a:p>
                      <a:r>
                        <a:rPr lang="sv-SE" sz="1200">
                          <a:solidFill>
                            <a:srgbClr val="000000"/>
                          </a:solidFill>
                          <a:effectLst/>
                          <a:latin typeface="Times" charset="0"/>
                        </a:rPr>
                        <a:t>N</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uk-UA" sz="1200">
                          <a:solidFill>
                            <a:srgbClr val="000000"/>
                          </a:solidFill>
                          <a:effectLst/>
                          <a:latin typeface="Times" charset="0"/>
                        </a:rPr>
                        <a:t>0,33</a:t>
                      </a:r>
                      <a:endParaRPr lang="uk-UA"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97509">
                <a:tc>
                  <a:txBody>
                    <a:bodyPr/>
                    <a:lstStyle/>
                    <a:p>
                      <a:r>
                        <a:rPr lang="sv-SE" sz="1200">
                          <a:solidFill>
                            <a:srgbClr val="000000"/>
                          </a:solidFill>
                          <a:effectLst/>
                          <a:latin typeface="Times" charset="0"/>
                        </a:rPr>
                        <a:t>K</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uk-UA" sz="1200">
                          <a:solidFill>
                            <a:srgbClr val="000000"/>
                          </a:solidFill>
                          <a:effectLst/>
                          <a:latin typeface="Times" charset="0"/>
                        </a:rPr>
                        <a:t>0,32</a:t>
                      </a:r>
                      <a:endParaRPr lang="uk-UA"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97509">
                <a:tc>
                  <a:txBody>
                    <a:bodyPr/>
                    <a:lstStyle/>
                    <a:p>
                      <a:r>
                        <a:rPr lang="sv-SE" sz="1200">
                          <a:solidFill>
                            <a:srgbClr val="000000"/>
                          </a:solidFill>
                          <a:effectLst/>
                          <a:latin typeface="Times" charset="0"/>
                        </a:rPr>
                        <a:t>M</a:t>
                      </a:r>
                      <a:endParaRPr lang="sv-SE" sz="120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200" dirty="0">
                          <a:solidFill>
                            <a:srgbClr val="000000"/>
                          </a:solidFill>
                          <a:effectLst/>
                          <a:latin typeface="Times" charset="0"/>
                        </a:rPr>
                        <a:t>0,03</a:t>
                      </a:r>
                      <a:endParaRPr lang="en-US" sz="1200" dirty="0">
                        <a:effectLst/>
                      </a:endParaRPr>
                    </a:p>
                  </a:txBody>
                  <a:tcPr marL="8369" marR="8369" marT="8369" marB="83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grpSp>
        <p:nvGrpSpPr>
          <p:cNvPr id="2" name="Grupp 1"/>
          <p:cNvGrpSpPr>
            <a:grpSpLocks noChangeAspect="1"/>
          </p:cNvGrpSpPr>
          <p:nvPr/>
        </p:nvGrpSpPr>
        <p:grpSpPr>
          <a:xfrm>
            <a:off x="1914146" y="460283"/>
            <a:ext cx="2561373" cy="6112342"/>
            <a:chOff x="6738067" y="620687"/>
            <a:chExt cx="2185988" cy="5216525"/>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8068" y="620687"/>
              <a:ext cx="2185987" cy="521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ruta 7"/>
            <p:cNvSpPr txBox="1"/>
            <p:nvPr/>
          </p:nvSpPr>
          <p:spPr bwMode="auto">
            <a:xfrm>
              <a:off x="7068743" y="2521064"/>
              <a:ext cx="1152128" cy="604139"/>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spcBef>
                  <a:spcPct val="50000"/>
                </a:spcBef>
              </a:pPr>
              <a:r>
                <a:rPr lang="sv-SE" sz="4000" dirty="0">
                  <a:latin typeface="Lucida Console" pitchFamily="49" charset="0"/>
                </a:rPr>
                <a:t>90%</a:t>
              </a:r>
            </a:p>
          </p:txBody>
        </p:sp>
        <p:cxnSp>
          <p:nvCxnSpPr>
            <p:cNvPr id="9" name="Rak 8"/>
            <p:cNvCxnSpPr/>
            <p:nvPr/>
          </p:nvCxnSpPr>
          <p:spPr bwMode="auto">
            <a:xfrm flipV="1">
              <a:off x="6738067" y="3447063"/>
              <a:ext cx="1301024" cy="635437"/>
            </a:xfrm>
            <a:prstGeom prst="line">
              <a:avLst/>
            </a:prstGeom>
            <a:solidFill>
              <a:srgbClr val="FF9900"/>
            </a:solidFill>
            <a:ln w="57150" cap="flat" cmpd="sng" algn="ctr">
              <a:solidFill>
                <a:schemeClr val="accent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ruta 9"/>
            <p:cNvSpPr txBox="1"/>
            <p:nvPr/>
          </p:nvSpPr>
          <p:spPr bwMode="auto">
            <a:xfrm>
              <a:off x="6849863" y="4566505"/>
              <a:ext cx="1189228" cy="604139"/>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spcBef>
                  <a:spcPct val="50000"/>
                </a:spcBef>
              </a:pPr>
              <a:r>
                <a:rPr lang="sv-SE" sz="4000" dirty="0">
                  <a:latin typeface="Lucida Console" pitchFamily="49" charset="0"/>
                </a:rPr>
                <a:t>10%</a:t>
              </a:r>
            </a:p>
          </p:txBody>
        </p:sp>
      </p:grpSp>
    </p:spTree>
    <p:extLst>
      <p:ext uri="{BB962C8B-B14F-4D97-AF65-F5344CB8AC3E}">
        <p14:creationId xmlns:p14="http://schemas.microsoft.com/office/powerpoint/2010/main" val="3608056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a:graphicFrameLocks/>
          </p:cNvGraphicFramePr>
          <p:nvPr/>
        </p:nvGraphicFramePr>
        <p:xfrm>
          <a:off x="1524000" y="8756"/>
          <a:ext cx="9144000" cy="6849244"/>
        </p:xfrm>
        <a:graphic>
          <a:graphicData uri="http://schemas.openxmlformats.org/drawingml/2006/chart">
            <c:chart xmlns:c="http://schemas.openxmlformats.org/drawingml/2006/chart" xmlns:r="http://schemas.openxmlformats.org/officeDocument/2006/relationships" r:id="rId2"/>
          </a:graphicData>
        </a:graphic>
      </p:graphicFrame>
      <p:pic>
        <p:nvPicPr>
          <p:cNvPr id="3" name="Bildobjekt 2"/>
          <p:cNvPicPr>
            <a:picLocks noChangeAspect="1"/>
          </p:cNvPicPr>
          <p:nvPr/>
        </p:nvPicPr>
        <p:blipFill rotWithShape="1">
          <a:blip r:embed="rId3" cstate="print">
            <a:extLst>
              <a:ext uri="{28A0092B-C50C-407E-A947-70E740481C1C}">
                <a14:useLocalDpi xmlns:a14="http://schemas.microsoft.com/office/drawing/2010/main" val="0"/>
              </a:ext>
            </a:extLst>
          </a:blip>
          <a:srcRect l="20049" b="21650"/>
          <a:stretch/>
        </p:blipFill>
        <p:spPr>
          <a:xfrm>
            <a:off x="7721600" y="554180"/>
            <a:ext cx="2684903" cy="3723358"/>
          </a:xfrm>
          <a:prstGeom prst="rect">
            <a:avLst/>
          </a:prstGeom>
        </p:spPr>
      </p:pic>
    </p:spTree>
    <p:extLst>
      <p:ext uri="{BB962C8B-B14F-4D97-AF65-F5344CB8AC3E}">
        <p14:creationId xmlns:p14="http://schemas.microsoft.com/office/powerpoint/2010/main" val="1901078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81200" y="0"/>
            <a:ext cx="8229600" cy="1052736"/>
          </a:xfrm>
        </p:spPr>
        <p:txBody>
          <a:bodyPr/>
          <a:lstStyle/>
          <a:p>
            <a:r>
              <a:rPr lang="sv-SE" sz="2800" dirty="0">
                <a:solidFill>
                  <a:prstClr val="black"/>
                </a:solidFill>
              </a:rPr>
              <a:t>Tjäderutbredning Sverige 1970-tal- 2000-talet</a:t>
            </a:r>
            <a:endParaRPr lang="sv-SE" sz="2800"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7462" y="882289"/>
            <a:ext cx="2504124" cy="5975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7147" y="3531235"/>
            <a:ext cx="4388665" cy="3008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353" y="922437"/>
            <a:ext cx="3930274" cy="2430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llips 3"/>
          <p:cNvSpPr/>
          <p:nvPr/>
        </p:nvSpPr>
        <p:spPr>
          <a:xfrm>
            <a:off x="8478983" y="4797152"/>
            <a:ext cx="1577458" cy="2060848"/>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textruta 4"/>
          <p:cNvSpPr txBox="1"/>
          <p:nvPr/>
        </p:nvSpPr>
        <p:spPr>
          <a:xfrm>
            <a:off x="8812493" y="5056275"/>
            <a:ext cx="936104" cy="1569660"/>
          </a:xfrm>
          <a:prstGeom prst="rect">
            <a:avLst/>
          </a:prstGeom>
          <a:noFill/>
        </p:spPr>
        <p:txBody>
          <a:bodyPr wrap="square" rtlCol="0">
            <a:spAutoFit/>
          </a:bodyPr>
          <a:lstStyle/>
          <a:p>
            <a:r>
              <a:rPr lang="sv-SE" sz="9600" dirty="0"/>
              <a:t>?</a:t>
            </a:r>
          </a:p>
        </p:txBody>
      </p:sp>
      <p:sp>
        <p:nvSpPr>
          <p:cNvPr id="7" name="Ellips 6"/>
          <p:cNvSpPr/>
          <p:nvPr/>
        </p:nvSpPr>
        <p:spPr>
          <a:xfrm>
            <a:off x="5570367" y="4539174"/>
            <a:ext cx="1273651" cy="95154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Ellips 10"/>
          <p:cNvSpPr/>
          <p:nvPr/>
        </p:nvSpPr>
        <p:spPr>
          <a:xfrm>
            <a:off x="3397505" y="4539174"/>
            <a:ext cx="1273651" cy="95154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61840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a:graphicFrameLocks/>
          </p:cNvGraphicFramePr>
          <p:nvPr/>
        </p:nvGraphicFramePr>
        <p:xfrm>
          <a:off x="2423593" y="1412776"/>
          <a:ext cx="7291957" cy="4107904"/>
        </p:xfrm>
        <a:graphic>
          <a:graphicData uri="http://schemas.openxmlformats.org/drawingml/2006/chart">
            <c:chart xmlns:c="http://schemas.openxmlformats.org/drawingml/2006/chart" xmlns:r="http://schemas.openxmlformats.org/officeDocument/2006/relationships" r:id="rId3"/>
          </a:graphicData>
        </a:graphic>
      </p:graphicFrame>
      <p:sp>
        <p:nvSpPr>
          <p:cNvPr id="3" name="Rubrik 6"/>
          <p:cNvSpPr txBox="1">
            <a:spLocks/>
          </p:cNvSpPr>
          <p:nvPr/>
        </p:nvSpPr>
        <p:spPr>
          <a:xfrm>
            <a:off x="1954770" y="188640"/>
            <a:ext cx="8229600" cy="1052736"/>
          </a:xfrm>
          <a:prstGeom prst="rect">
            <a:avLst/>
          </a:prstGeom>
        </p:spPr>
        <p:txBody>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sv-SE" sz="4000" dirty="0"/>
              <a:t>Finland 1965-2015</a:t>
            </a:r>
          </a:p>
        </p:txBody>
      </p:sp>
    </p:spTree>
    <p:extLst>
      <p:ext uri="{BB962C8B-B14F-4D97-AF65-F5344CB8AC3E}">
        <p14:creationId xmlns:p14="http://schemas.microsoft.com/office/powerpoint/2010/main" val="1781027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81200" y="274638"/>
            <a:ext cx="8229600" cy="778098"/>
          </a:xfrm>
        </p:spPr>
        <p:txBody>
          <a:bodyPr>
            <a:noAutofit/>
          </a:bodyPr>
          <a:lstStyle/>
          <a:p>
            <a:r>
              <a:rPr lang="sv-SE" sz="2800" dirty="0"/>
              <a:t>Tjäderutbredning Finland 1970-tal till 2000-talet</a:t>
            </a:r>
          </a:p>
        </p:txBody>
      </p:sp>
      <p:pic>
        <p:nvPicPr>
          <p:cNvPr id="3074" name="Picture 2" descr="http://atlas3.lintuatlas.fi/kartat-atlas/taxonmap_en.php?taxon=156&amp;style=4&amp;size=0&amp;theme=sel_white&amp;atlas=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438" y="1367469"/>
            <a:ext cx="3025999" cy="45352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ap of distribution in Fin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3382" y="1367469"/>
            <a:ext cx="3018083" cy="452336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Bildresultat för finland flagga karta"/>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
        <p:nvSpPr>
          <p:cNvPr id="6" name="textruta 5"/>
          <p:cNvSpPr txBox="1"/>
          <p:nvPr/>
        </p:nvSpPr>
        <p:spPr>
          <a:xfrm>
            <a:off x="5479938" y="6217428"/>
            <a:ext cx="5688632" cy="276999"/>
          </a:xfrm>
          <a:prstGeom prst="rect">
            <a:avLst/>
          </a:prstGeom>
          <a:noFill/>
        </p:spPr>
        <p:txBody>
          <a:bodyPr wrap="square" rtlCol="0">
            <a:spAutoFit/>
          </a:bodyPr>
          <a:lstStyle/>
          <a:p>
            <a:r>
              <a:rPr lang="sv-SE" sz="1200" dirty="0"/>
              <a:t>Källa: Finsk atlasinventering </a:t>
            </a:r>
            <a:r>
              <a:rPr lang="sv-SE" sz="1200" dirty="0">
                <a:hlinkClick r:id="rId5"/>
              </a:rPr>
              <a:t>http://atlas3.lintuatlas.fi/results/species/capercaillie</a:t>
            </a:r>
            <a:r>
              <a:rPr lang="sv-SE" sz="1200" dirty="0"/>
              <a:t>  </a:t>
            </a:r>
          </a:p>
        </p:txBody>
      </p:sp>
      <p:pic>
        <p:nvPicPr>
          <p:cNvPr id="5" name="Bildobjekt 4"/>
          <p:cNvPicPr>
            <a:picLocks noChangeAspect="1"/>
          </p:cNvPicPr>
          <p:nvPr/>
        </p:nvPicPr>
        <p:blipFill>
          <a:blip r:embed="rId6"/>
          <a:stretch>
            <a:fillRect/>
          </a:stretch>
        </p:blipFill>
        <p:spPr>
          <a:xfrm>
            <a:off x="486745" y="1191063"/>
            <a:ext cx="4251510" cy="5132579"/>
          </a:xfrm>
          <a:prstGeom prst="rect">
            <a:avLst/>
          </a:prstGeom>
        </p:spPr>
      </p:pic>
    </p:spTree>
    <p:extLst>
      <p:ext uri="{BB962C8B-B14F-4D97-AF65-F5344CB8AC3E}">
        <p14:creationId xmlns:p14="http://schemas.microsoft.com/office/powerpoint/2010/main" val="3093569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dirty="0"/>
          </a:p>
        </p:txBody>
      </p:sp>
      <p:pic>
        <p:nvPicPr>
          <p:cNvPr id="1026" name="Picture 2" descr="https://cdn.birdlife.se/wp-content/uploads/2021/07/skog-naturskog-600-768x5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3383"/>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p:cNvSpPr/>
          <p:nvPr/>
        </p:nvSpPr>
        <p:spPr>
          <a:xfrm>
            <a:off x="0" y="105592"/>
            <a:ext cx="4839855" cy="1446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sv-SE" sz="4400" dirty="0" smtClean="0">
                <a:solidFill>
                  <a:prstClr val="black"/>
                </a:solidFill>
                <a:latin typeface="Calibri Light" panose="020F0302020204030204"/>
                <a:ea typeface="+mj-ea"/>
                <a:cs typeface="+mj-cs"/>
              </a:rPr>
              <a:t>Tjäder – Gammelskogsart?</a:t>
            </a:r>
            <a:r>
              <a:rPr lang="is-IS" sz="4400" dirty="0" smtClean="0">
                <a:solidFill>
                  <a:prstClr val="black"/>
                </a:solidFill>
                <a:latin typeface="Calibri Light" panose="020F0302020204030204"/>
                <a:ea typeface="+mj-ea"/>
                <a:cs typeface="+mj-cs"/>
              </a:rPr>
              <a:t>…</a:t>
            </a:r>
            <a:endParaRPr lang="sv-SE" dirty="0"/>
          </a:p>
        </p:txBody>
      </p:sp>
    </p:spTree>
    <p:extLst>
      <p:ext uri="{BB962C8B-B14F-4D97-AF65-F5344CB8AC3E}">
        <p14:creationId xmlns:p14="http://schemas.microsoft.com/office/powerpoint/2010/main" val="30922262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rotWithShape="1">
          <a:blip r:embed="rId2">
            <a:extLst>
              <a:ext uri="{28A0092B-C50C-407E-A947-70E740481C1C}">
                <a14:useLocalDpi xmlns:a14="http://schemas.microsoft.com/office/drawing/2010/main" val="0"/>
              </a:ext>
            </a:extLst>
          </a:blip>
          <a:srcRect t="32150" b="36361"/>
          <a:stretch/>
        </p:blipFill>
        <p:spPr>
          <a:xfrm>
            <a:off x="535708" y="1649302"/>
            <a:ext cx="10982037" cy="4893590"/>
          </a:xfrm>
          <a:prstGeom prst="rect">
            <a:avLst/>
          </a:prstGeom>
        </p:spPr>
      </p:pic>
      <p:sp>
        <p:nvSpPr>
          <p:cNvPr id="4" name="Rubrik 3"/>
          <p:cNvSpPr txBox="1">
            <a:spLocks/>
          </p:cNvSpPr>
          <p:nvPr/>
        </p:nvSpPr>
        <p:spPr>
          <a:xfrm>
            <a:off x="1522306" y="12608"/>
            <a:ext cx="8413310" cy="1400168"/>
          </a:xfrm>
          <a:prstGeom prst="rect">
            <a:avLst/>
          </a:prstGeom>
        </p:spPr>
        <p:txBody>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sv-SE" dirty="0"/>
              <a:t>Historisk koppling</a:t>
            </a:r>
          </a:p>
          <a:p>
            <a:r>
              <a:rPr lang="sv-SE" sz="3600" dirty="0"/>
              <a:t>Tjäder – Äldre skog</a:t>
            </a:r>
          </a:p>
        </p:txBody>
      </p:sp>
    </p:spTree>
    <p:extLst>
      <p:ext uri="{BB962C8B-B14F-4D97-AF65-F5344CB8AC3E}">
        <p14:creationId xmlns:p14="http://schemas.microsoft.com/office/powerpoint/2010/main" val="1878375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rotWithShape="1">
          <a:blip r:embed="rId2">
            <a:extLst>
              <a:ext uri="{28A0092B-C50C-407E-A947-70E740481C1C}">
                <a14:useLocalDpi xmlns:a14="http://schemas.microsoft.com/office/drawing/2010/main" val="0"/>
              </a:ext>
            </a:extLst>
          </a:blip>
          <a:srcRect t="32150" b="36361"/>
          <a:stretch/>
        </p:blipFill>
        <p:spPr>
          <a:xfrm>
            <a:off x="523587" y="1715249"/>
            <a:ext cx="11012632" cy="4907223"/>
          </a:xfrm>
          <a:prstGeom prst="rect">
            <a:avLst/>
          </a:prstGeom>
        </p:spPr>
      </p:pic>
      <p:sp>
        <p:nvSpPr>
          <p:cNvPr id="4" name="Rubrik 3"/>
          <p:cNvSpPr txBox="1">
            <a:spLocks/>
          </p:cNvSpPr>
          <p:nvPr/>
        </p:nvSpPr>
        <p:spPr>
          <a:xfrm>
            <a:off x="1522306" y="12608"/>
            <a:ext cx="8413310" cy="1400168"/>
          </a:xfrm>
          <a:prstGeom prst="rect">
            <a:avLst/>
          </a:prstGeom>
        </p:spPr>
        <p:txBody>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sv-SE" dirty="0"/>
              <a:t>Nya rön ~2005</a:t>
            </a:r>
          </a:p>
          <a:p>
            <a:r>
              <a:rPr lang="sv-SE" sz="3600" dirty="0"/>
              <a:t>Tjäder – Äldre skog</a:t>
            </a:r>
          </a:p>
        </p:txBody>
      </p:sp>
      <p:grpSp>
        <p:nvGrpSpPr>
          <p:cNvPr id="14" name="Grupp 13"/>
          <p:cNvGrpSpPr/>
          <p:nvPr/>
        </p:nvGrpSpPr>
        <p:grpSpPr>
          <a:xfrm>
            <a:off x="2158156" y="1939427"/>
            <a:ext cx="3816424" cy="3816424"/>
            <a:chOff x="634156" y="1939427"/>
            <a:chExt cx="3816424" cy="3816424"/>
          </a:xfrm>
        </p:grpSpPr>
        <p:cxnSp>
          <p:nvCxnSpPr>
            <p:cNvPr id="7" name="Rak 6"/>
            <p:cNvCxnSpPr/>
            <p:nvPr/>
          </p:nvCxnSpPr>
          <p:spPr>
            <a:xfrm rot="8100000" flipH="1">
              <a:off x="2678698" y="1939427"/>
              <a:ext cx="15370" cy="3816424"/>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10"/>
            <p:cNvCxnSpPr/>
            <p:nvPr/>
          </p:nvCxnSpPr>
          <p:spPr>
            <a:xfrm rot="2700000" flipH="1">
              <a:off x="2534683" y="1939428"/>
              <a:ext cx="15370" cy="3816424"/>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upp 14"/>
          <p:cNvGrpSpPr/>
          <p:nvPr/>
        </p:nvGrpSpPr>
        <p:grpSpPr>
          <a:xfrm>
            <a:off x="6213461" y="1898604"/>
            <a:ext cx="3816424" cy="3816424"/>
            <a:chOff x="634156" y="1939427"/>
            <a:chExt cx="3816424" cy="3816424"/>
          </a:xfrm>
        </p:grpSpPr>
        <p:cxnSp>
          <p:nvCxnSpPr>
            <p:cNvPr id="16" name="Rak 15"/>
            <p:cNvCxnSpPr/>
            <p:nvPr/>
          </p:nvCxnSpPr>
          <p:spPr>
            <a:xfrm rot="8100000" flipH="1">
              <a:off x="2678698" y="1939427"/>
              <a:ext cx="15370" cy="3816424"/>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16"/>
            <p:cNvCxnSpPr/>
            <p:nvPr/>
          </p:nvCxnSpPr>
          <p:spPr>
            <a:xfrm rot="2700000" flipH="1">
              <a:off x="2534683" y="1939428"/>
              <a:ext cx="15370" cy="3816424"/>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230239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ihandsfigur 28"/>
          <p:cNvSpPr/>
          <p:nvPr/>
        </p:nvSpPr>
        <p:spPr>
          <a:xfrm>
            <a:off x="1792474" y="3675970"/>
            <a:ext cx="3954162" cy="2810776"/>
          </a:xfrm>
          <a:custGeom>
            <a:avLst/>
            <a:gdLst>
              <a:gd name="connsiteX0" fmla="*/ 716692 w 3954162"/>
              <a:gd name="connsiteY0" fmla="*/ 54835 h 2810776"/>
              <a:gd name="connsiteX1" fmla="*/ 716692 w 3954162"/>
              <a:gd name="connsiteY1" fmla="*/ 54835 h 2810776"/>
              <a:gd name="connsiteX2" fmla="*/ 506627 w 3954162"/>
              <a:gd name="connsiteY2" fmla="*/ 79548 h 2810776"/>
              <a:gd name="connsiteX3" fmla="*/ 469557 w 3954162"/>
              <a:gd name="connsiteY3" fmla="*/ 104262 h 2810776"/>
              <a:gd name="connsiteX4" fmla="*/ 383060 w 3954162"/>
              <a:gd name="connsiteY4" fmla="*/ 128975 h 2810776"/>
              <a:gd name="connsiteX5" fmla="*/ 358346 w 3954162"/>
              <a:gd name="connsiteY5" fmla="*/ 166046 h 2810776"/>
              <a:gd name="connsiteX6" fmla="*/ 333633 w 3954162"/>
              <a:gd name="connsiteY6" fmla="*/ 252543 h 2810776"/>
              <a:gd name="connsiteX7" fmla="*/ 321276 w 3954162"/>
              <a:gd name="connsiteY7" fmla="*/ 289613 h 2810776"/>
              <a:gd name="connsiteX8" fmla="*/ 296562 w 3954162"/>
              <a:gd name="connsiteY8" fmla="*/ 326684 h 2810776"/>
              <a:gd name="connsiteX9" fmla="*/ 271849 w 3954162"/>
              <a:gd name="connsiteY9" fmla="*/ 388467 h 2810776"/>
              <a:gd name="connsiteX10" fmla="*/ 222422 w 3954162"/>
              <a:gd name="connsiteY10" fmla="*/ 400824 h 2810776"/>
              <a:gd name="connsiteX11" fmla="*/ 148281 w 3954162"/>
              <a:gd name="connsiteY11" fmla="*/ 413181 h 2810776"/>
              <a:gd name="connsiteX12" fmla="*/ 37070 w 3954162"/>
              <a:gd name="connsiteY12" fmla="*/ 474965 h 2810776"/>
              <a:gd name="connsiteX13" fmla="*/ 24714 w 3954162"/>
              <a:gd name="connsiteY13" fmla="*/ 524392 h 2810776"/>
              <a:gd name="connsiteX14" fmla="*/ 0 w 3954162"/>
              <a:gd name="connsiteY14" fmla="*/ 598532 h 2810776"/>
              <a:gd name="connsiteX15" fmla="*/ 37070 w 3954162"/>
              <a:gd name="connsiteY15" fmla="*/ 746813 h 2810776"/>
              <a:gd name="connsiteX16" fmla="*/ 61784 w 3954162"/>
              <a:gd name="connsiteY16" fmla="*/ 833311 h 2810776"/>
              <a:gd name="connsiteX17" fmla="*/ 86497 w 3954162"/>
              <a:gd name="connsiteY17" fmla="*/ 870381 h 2810776"/>
              <a:gd name="connsiteX18" fmla="*/ 111211 w 3954162"/>
              <a:gd name="connsiteY18" fmla="*/ 1117516 h 2810776"/>
              <a:gd name="connsiteX19" fmla="*/ 148281 w 3954162"/>
              <a:gd name="connsiteY19" fmla="*/ 2204911 h 2810776"/>
              <a:gd name="connsiteX20" fmla="*/ 185351 w 3954162"/>
              <a:gd name="connsiteY20" fmla="*/ 2254338 h 2810776"/>
              <a:gd name="connsiteX21" fmla="*/ 234778 w 3954162"/>
              <a:gd name="connsiteY21" fmla="*/ 2328478 h 2810776"/>
              <a:gd name="connsiteX22" fmla="*/ 247135 w 3954162"/>
              <a:gd name="connsiteY22" fmla="*/ 2377905 h 2810776"/>
              <a:gd name="connsiteX23" fmla="*/ 271849 w 3954162"/>
              <a:gd name="connsiteY23" fmla="*/ 2489116 h 2810776"/>
              <a:gd name="connsiteX24" fmla="*/ 308919 w 3954162"/>
              <a:gd name="connsiteY24" fmla="*/ 2526186 h 2810776"/>
              <a:gd name="connsiteX25" fmla="*/ 420130 w 3954162"/>
              <a:gd name="connsiteY25" fmla="*/ 2563256 h 2810776"/>
              <a:gd name="connsiteX26" fmla="*/ 716692 w 3954162"/>
              <a:gd name="connsiteY26" fmla="*/ 2550900 h 2810776"/>
              <a:gd name="connsiteX27" fmla="*/ 852616 w 3954162"/>
              <a:gd name="connsiteY27" fmla="*/ 2526186 h 2810776"/>
              <a:gd name="connsiteX28" fmla="*/ 1186249 w 3954162"/>
              <a:gd name="connsiteY28" fmla="*/ 2538543 h 2810776"/>
              <a:gd name="connsiteX29" fmla="*/ 1260389 w 3954162"/>
              <a:gd name="connsiteY29" fmla="*/ 2637397 h 2810776"/>
              <a:gd name="connsiteX30" fmla="*/ 1297460 w 3954162"/>
              <a:gd name="connsiteY30" fmla="*/ 2674467 h 2810776"/>
              <a:gd name="connsiteX31" fmla="*/ 1359243 w 3954162"/>
              <a:gd name="connsiteY31" fmla="*/ 2736251 h 2810776"/>
              <a:gd name="connsiteX32" fmla="*/ 1396314 w 3954162"/>
              <a:gd name="connsiteY32" fmla="*/ 2798035 h 2810776"/>
              <a:gd name="connsiteX33" fmla="*/ 1458097 w 3954162"/>
              <a:gd name="connsiteY33" fmla="*/ 2810392 h 2810776"/>
              <a:gd name="connsiteX34" fmla="*/ 1828800 w 3954162"/>
              <a:gd name="connsiteY34" fmla="*/ 2773321 h 2810776"/>
              <a:gd name="connsiteX35" fmla="*/ 1964724 w 3954162"/>
              <a:gd name="connsiteY35" fmla="*/ 2723894 h 2810776"/>
              <a:gd name="connsiteX36" fmla="*/ 2051222 w 3954162"/>
              <a:gd name="connsiteY36" fmla="*/ 2662111 h 2810776"/>
              <a:gd name="connsiteX37" fmla="*/ 2075935 w 3954162"/>
              <a:gd name="connsiteY37" fmla="*/ 2625040 h 2810776"/>
              <a:gd name="connsiteX38" fmla="*/ 2113006 w 3954162"/>
              <a:gd name="connsiteY38" fmla="*/ 2489116 h 2810776"/>
              <a:gd name="connsiteX39" fmla="*/ 2125362 w 3954162"/>
              <a:gd name="connsiteY39" fmla="*/ 2414975 h 2810776"/>
              <a:gd name="connsiteX40" fmla="*/ 2113006 w 3954162"/>
              <a:gd name="connsiteY40" fmla="*/ 2204911 h 2810776"/>
              <a:gd name="connsiteX41" fmla="*/ 2137719 w 3954162"/>
              <a:gd name="connsiteY41" fmla="*/ 2167840 h 2810776"/>
              <a:gd name="connsiteX42" fmla="*/ 2409568 w 3954162"/>
              <a:gd name="connsiteY42" fmla="*/ 2143127 h 2810776"/>
              <a:gd name="connsiteX43" fmla="*/ 2693773 w 3954162"/>
              <a:gd name="connsiteY43" fmla="*/ 2167840 h 2810776"/>
              <a:gd name="connsiteX44" fmla="*/ 2767914 w 3954162"/>
              <a:gd name="connsiteY44" fmla="*/ 2204911 h 2810776"/>
              <a:gd name="connsiteX45" fmla="*/ 2829697 w 3954162"/>
              <a:gd name="connsiteY45" fmla="*/ 2229624 h 2810776"/>
              <a:gd name="connsiteX46" fmla="*/ 2916195 w 3954162"/>
              <a:gd name="connsiteY46" fmla="*/ 2340835 h 2810776"/>
              <a:gd name="connsiteX47" fmla="*/ 2977978 w 3954162"/>
              <a:gd name="connsiteY47" fmla="*/ 2414975 h 2810776"/>
              <a:gd name="connsiteX48" fmla="*/ 3027406 w 3954162"/>
              <a:gd name="connsiteY48" fmla="*/ 2538543 h 2810776"/>
              <a:gd name="connsiteX49" fmla="*/ 3039762 w 3954162"/>
              <a:gd name="connsiteY49" fmla="*/ 2575613 h 2810776"/>
              <a:gd name="connsiteX50" fmla="*/ 3076833 w 3954162"/>
              <a:gd name="connsiteY50" fmla="*/ 2600327 h 2810776"/>
              <a:gd name="connsiteX51" fmla="*/ 3175687 w 3954162"/>
              <a:gd name="connsiteY51" fmla="*/ 2662111 h 2810776"/>
              <a:gd name="connsiteX52" fmla="*/ 3348681 w 3954162"/>
              <a:gd name="connsiteY52" fmla="*/ 2748608 h 2810776"/>
              <a:gd name="connsiteX53" fmla="*/ 3496962 w 3954162"/>
              <a:gd name="connsiteY53" fmla="*/ 2773321 h 2810776"/>
              <a:gd name="connsiteX54" fmla="*/ 3546389 w 3954162"/>
              <a:gd name="connsiteY54" fmla="*/ 2662111 h 2810776"/>
              <a:gd name="connsiteX55" fmla="*/ 3620530 w 3954162"/>
              <a:gd name="connsiteY55" fmla="*/ 2587970 h 2810776"/>
              <a:gd name="connsiteX56" fmla="*/ 3818238 w 3954162"/>
              <a:gd name="connsiteY56" fmla="*/ 2353192 h 2810776"/>
              <a:gd name="connsiteX57" fmla="*/ 3867665 w 3954162"/>
              <a:gd name="connsiteY57" fmla="*/ 1673570 h 2810776"/>
              <a:gd name="connsiteX58" fmla="*/ 3904735 w 3954162"/>
              <a:gd name="connsiteY58" fmla="*/ 1179300 h 2810776"/>
              <a:gd name="connsiteX59" fmla="*/ 3917092 w 3954162"/>
              <a:gd name="connsiteY59" fmla="*/ 1092802 h 2810776"/>
              <a:gd name="connsiteX60" fmla="*/ 3941806 w 3954162"/>
              <a:gd name="connsiteY60" fmla="*/ 1031019 h 2810776"/>
              <a:gd name="connsiteX61" fmla="*/ 3954162 w 3954162"/>
              <a:gd name="connsiteY61" fmla="*/ 969235 h 2810776"/>
              <a:gd name="connsiteX62" fmla="*/ 3941806 w 3954162"/>
              <a:gd name="connsiteY62" fmla="*/ 722100 h 2810776"/>
              <a:gd name="connsiteX63" fmla="*/ 3904735 w 3954162"/>
              <a:gd name="connsiteY63" fmla="*/ 709743 h 2810776"/>
              <a:gd name="connsiteX64" fmla="*/ 3805881 w 3954162"/>
              <a:gd name="connsiteY64" fmla="*/ 685029 h 2810776"/>
              <a:gd name="connsiteX65" fmla="*/ 3669957 w 3954162"/>
              <a:gd name="connsiteY65" fmla="*/ 647959 h 2810776"/>
              <a:gd name="connsiteX66" fmla="*/ 3571103 w 3954162"/>
              <a:gd name="connsiteY66" fmla="*/ 635602 h 2810776"/>
              <a:gd name="connsiteX67" fmla="*/ 3496962 w 3954162"/>
              <a:gd name="connsiteY67" fmla="*/ 610889 h 2810776"/>
              <a:gd name="connsiteX68" fmla="*/ 3348681 w 3954162"/>
              <a:gd name="connsiteY68" fmla="*/ 586175 h 2810776"/>
              <a:gd name="connsiteX69" fmla="*/ 3323968 w 3954162"/>
              <a:gd name="connsiteY69" fmla="*/ 549105 h 2810776"/>
              <a:gd name="connsiteX70" fmla="*/ 3274541 w 3954162"/>
              <a:gd name="connsiteY70" fmla="*/ 474965 h 2810776"/>
              <a:gd name="connsiteX71" fmla="*/ 3237470 w 3954162"/>
              <a:gd name="connsiteY71" fmla="*/ 462608 h 2810776"/>
              <a:gd name="connsiteX72" fmla="*/ 3200400 w 3954162"/>
              <a:gd name="connsiteY72" fmla="*/ 425538 h 2810776"/>
              <a:gd name="connsiteX73" fmla="*/ 3175687 w 3954162"/>
              <a:gd name="connsiteY73" fmla="*/ 388467 h 2810776"/>
              <a:gd name="connsiteX74" fmla="*/ 2953265 w 3954162"/>
              <a:gd name="connsiteY74" fmla="*/ 277256 h 2810776"/>
              <a:gd name="connsiteX75" fmla="*/ 2891481 w 3954162"/>
              <a:gd name="connsiteY75" fmla="*/ 240186 h 2810776"/>
              <a:gd name="connsiteX76" fmla="*/ 2730843 w 3954162"/>
              <a:gd name="connsiteY76" fmla="*/ 215473 h 2810776"/>
              <a:gd name="connsiteX77" fmla="*/ 2360141 w 3954162"/>
              <a:gd name="connsiteY77" fmla="*/ 178402 h 2810776"/>
              <a:gd name="connsiteX78" fmla="*/ 2323070 w 3954162"/>
              <a:gd name="connsiteY78" fmla="*/ 91905 h 2810776"/>
              <a:gd name="connsiteX79" fmla="*/ 2236573 w 3954162"/>
              <a:gd name="connsiteY79" fmla="*/ 30121 h 2810776"/>
              <a:gd name="connsiteX80" fmla="*/ 988541 w 3954162"/>
              <a:gd name="connsiteY80" fmla="*/ 17765 h 2810776"/>
              <a:gd name="connsiteX81" fmla="*/ 753762 w 3954162"/>
              <a:gd name="connsiteY81" fmla="*/ 17765 h 2810776"/>
              <a:gd name="connsiteX82" fmla="*/ 716692 w 3954162"/>
              <a:gd name="connsiteY82" fmla="*/ 54835 h 281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954162" h="2810776">
                <a:moveTo>
                  <a:pt x="716692" y="54835"/>
                </a:moveTo>
                <a:lnTo>
                  <a:pt x="716692" y="54835"/>
                </a:lnTo>
                <a:cubicBezTo>
                  <a:pt x="703949" y="55897"/>
                  <a:pt x="550790" y="62987"/>
                  <a:pt x="506627" y="79548"/>
                </a:cubicBezTo>
                <a:cubicBezTo>
                  <a:pt x="492722" y="84762"/>
                  <a:pt x="482840" y="97620"/>
                  <a:pt x="469557" y="104262"/>
                </a:cubicBezTo>
                <a:cubicBezTo>
                  <a:pt x="451827" y="113127"/>
                  <a:pt x="398901" y="125015"/>
                  <a:pt x="383060" y="128975"/>
                </a:cubicBezTo>
                <a:cubicBezTo>
                  <a:pt x="374822" y="141332"/>
                  <a:pt x="364988" y="152763"/>
                  <a:pt x="358346" y="166046"/>
                </a:cubicBezTo>
                <a:cubicBezTo>
                  <a:pt x="348468" y="185802"/>
                  <a:pt x="338914" y="234061"/>
                  <a:pt x="333633" y="252543"/>
                </a:cubicBezTo>
                <a:cubicBezTo>
                  <a:pt x="330055" y="265067"/>
                  <a:pt x="327101" y="277963"/>
                  <a:pt x="321276" y="289613"/>
                </a:cubicBezTo>
                <a:cubicBezTo>
                  <a:pt x="314634" y="302896"/>
                  <a:pt x="303204" y="313401"/>
                  <a:pt x="296562" y="326684"/>
                </a:cubicBezTo>
                <a:cubicBezTo>
                  <a:pt x="286642" y="346523"/>
                  <a:pt x="287533" y="372783"/>
                  <a:pt x="271849" y="388467"/>
                </a:cubicBezTo>
                <a:cubicBezTo>
                  <a:pt x="259840" y="400476"/>
                  <a:pt x="239075" y="397493"/>
                  <a:pt x="222422" y="400824"/>
                </a:cubicBezTo>
                <a:cubicBezTo>
                  <a:pt x="197854" y="405738"/>
                  <a:pt x="172995" y="409062"/>
                  <a:pt x="148281" y="413181"/>
                </a:cubicBezTo>
                <a:cubicBezTo>
                  <a:pt x="127946" y="423349"/>
                  <a:pt x="48709" y="461386"/>
                  <a:pt x="37070" y="474965"/>
                </a:cubicBezTo>
                <a:cubicBezTo>
                  <a:pt x="26018" y="487859"/>
                  <a:pt x="29594" y="508126"/>
                  <a:pt x="24714" y="524392"/>
                </a:cubicBezTo>
                <a:cubicBezTo>
                  <a:pt x="17229" y="549344"/>
                  <a:pt x="0" y="598532"/>
                  <a:pt x="0" y="598532"/>
                </a:cubicBezTo>
                <a:cubicBezTo>
                  <a:pt x="21325" y="747806"/>
                  <a:pt x="-2901" y="626900"/>
                  <a:pt x="37070" y="746813"/>
                </a:cubicBezTo>
                <a:cubicBezTo>
                  <a:pt x="44988" y="770567"/>
                  <a:pt x="49884" y="809511"/>
                  <a:pt x="61784" y="833311"/>
                </a:cubicBezTo>
                <a:cubicBezTo>
                  <a:pt x="68425" y="846594"/>
                  <a:pt x="78259" y="858024"/>
                  <a:pt x="86497" y="870381"/>
                </a:cubicBezTo>
                <a:cubicBezTo>
                  <a:pt x="94735" y="952759"/>
                  <a:pt x="108847" y="1034761"/>
                  <a:pt x="111211" y="1117516"/>
                </a:cubicBezTo>
                <a:cubicBezTo>
                  <a:pt x="127024" y="1670977"/>
                  <a:pt x="-70784" y="1898213"/>
                  <a:pt x="148281" y="2204911"/>
                </a:cubicBezTo>
                <a:cubicBezTo>
                  <a:pt x="160251" y="2221670"/>
                  <a:pt x="172994" y="2237862"/>
                  <a:pt x="185351" y="2254338"/>
                </a:cubicBezTo>
                <a:cubicBezTo>
                  <a:pt x="223932" y="2370079"/>
                  <a:pt x="160728" y="2198891"/>
                  <a:pt x="234778" y="2328478"/>
                </a:cubicBezTo>
                <a:cubicBezTo>
                  <a:pt x="243204" y="2343223"/>
                  <a:pt x="243316" y="2361357"/>
                  <a:pt x="247135" y="2377905"/>
                </a:cubicBezTo>
                <a:cubicBezTo>
                  <a:pt x="255674" y="2414907"/>
                  <a:pt x="257243" y="2454062"/>
                  <a:pt x="271849" y="2489116"/>
                </a:cubicBezTo>
                <a:cubicBezTo>
                  <a:pt x="278570" y="2505247"/>
                  <a:pt x="294100" y="2516924"/>
                  <a:pt x="308919" y="2526186"/>
                </a:cubicBezTo>
                <a:cubicBezTo>
                  <a:pt x="339943" y="2545576"/>
                  <a:pt x="384808" y="2554426"/>
                  <a:pt x="420130" y="2563256"/>
                </a:cubicBezTo>
                <a:cubicBezTo>
                  <a:pt x="518984" y="2559137"/>
                  <a:pt x="618114" y="2559350"/>
                  <a:pt x="716692" y="2550900"/>
                </a:cubicBezTo>
                <a:cubicBezTo>
                  <a:pt x="762575" y="2546967"/>
                  <a:pt x="806581" y="2527397"/>
                  <a:pt x="852616" y="2526186"/>
                </a:cubicBezTo>
                <a:cubicBezTo>
                  <a:pt x="963865" y="2523258"/>
                  <a:pt x="1075038" y="2534424"/>
                  <a:pt x="1186249" y="2538543"/>
                </a:cubicBezTo>
                <a:cubicBezTo>
                  <a:pt x="1210962" y="2571494"/>
                  <a:pt x="1231264" y="2608272"/>
                  <a:pt x="1260389" y="2637397"/>
                </a:cubicBezTo>
                <a:cubicBezTo>
                  <a:pt x="1272746" y="2649754"/>
                  <a:pt x="1286273" y="2661042"/>
                  <a:pt x="1297460" y="2674467"/>
                </a:cubicBezTo>
                <a:cubicBezTo>
                  <a:pt x="1348948" y="2736253"/>
                  <a:pt x="1291279" y="2690942"/>
                  <a:pt x="1359243" y="2736251"/>
                </a:cubicBezTo>
                <a:cubicBezTo>
                  <a:pt x="1371600" y="2756846"/>
                  <a:pt x="1377100" y="2783624"/>
                  <a:pt x="1396314" y="2798035"/>
                </a:cubicBezTo>
                <a:cubicBezTo>
                  <a:pt x="1413116" y="2810636"/>
                  <a:pt x="1437129" y="2811590"/>
                  <a:pt x="1458097" y="2810392"/>
                </a:cubicBezTo>
                <a:cubicBezTo>
                  <a:pt x="1582079" y="2803307"/>
                  <a:pt x="1705232" y="2785678"/>
                  <a:pt x="1828800" y="2773321"/>
                </a:cubicBezTo>
                <a:cubicBezTo>
                  <a:pt x="1874108" y="2756845"/>
                  <a:pt x="1921603" y="2745454"/>
                  <a:pt x="1964724" y="2723894"/>
                </a:cubicBezTo>
                <a:cubicBezTo>
                  <a:pt x="1996416" y="2708048"/>
                  <a:pt x="2024740" y="2685651"/>
                  <a:pt x="2051222" y="2662111"/>
                </a:cubicBezTo>
                <a:cubicBezTo>
                  <a:pt x="2062322" y="2652244"/>
                  <a:pt x="2069903" y="2638611"/>
                  <a:pt x="2075935" y="2625040"/>
                </a:cubicBezTo>
                <a:cubicBezTo>
                  <a:pt x="2096722" y="2578270"/>
                  <a:pt x="2104061" y="2538314"/>
                  <a:pt x="2113006" y="2489116"/>
                </a:cubicBezTo>
                <a:cubicBezTo>
                  <a:pt x="2117488" y="2464466"/>
                  <a:pt x="2121243" y="2439689"/>
                  <a:pt x="2125362" y="2414975"/>
                </a:cubicBezTo>
                <a:cubicBezTo>
                  <a:pt x="2121243" y="2344954"/>
                  <a:pt x="2109503" y="2274966"/>
                  <a:pt x="2113006" y="2204911"/>
                </a:cubicBezTo>
                <a:cubicBezTo>
                  <a:pt x="2113748" y="2190078"/>
                  <a:pt x="2123180" y="2170869"/>
                  <a:pt x="2137719" y="2167840"/>
                </a:cubicBezTo>
                <a:cubicBezTo>
                  <a:pt x="2226796" y="2149282"/>
                  <a:pt x="2318952" y="2151365"/>
                  <a:pt x="2409568" y="2143127"/>
                </a:cubicBezTo>
                <a:cubicBezTo>
                  <a:pt x="2526823" y="2113813"/>
                  <a:pt x="2484371" y="2117583"/>
                  <a:pt x="2693773" y="2167840"/>
                </a:cubicBezTo>
                <a:cubicBezTo>
                  <a:pt x="2720641" y="2174288"/>
                  <a:pt x="2742760" y="2193477"/>
                  <a:pt x="2767914" y="2204911"/>
                </a:cubicBezTo>
                <a:cubicBezTo>
                  <a:pt x="2788107" y="2214090"/>
                  <a:pt x="2809103" y="2221386"/>
                  <a:pt x="2829697" y="2229624"/>
                </a:cubicBezTo>
                <a:cubicBezTo>
                  <a:pt x="2905161" y="2305086"/>
                  <a:pt x="2827517" y="2222597"/>
                  <a:pt x="2916195" y="2340835"/>
                </a:cubicBezTo>
                <a:cubicBezTo>
                  <a:pt x="2935497" y="2366571"/>
                  <a:pt x="2957384" y="2390262"/>
                  <a:pt x="2977978" y="2414975"/>
                </a:cubicBezTo>
                <a:cubicBezTo>
                  <a:pt x="3006097" y="2499333"/>
                  <a:pt x="2971133" y="2397861"/>
                  <a:pt x="3027406" y="2538543"/>
                </a:cubicBezTo>
                <a:cubicBezTo>
                  <a:pt x="3032243" y="2550636"/>
                  <a:pt x="3031625" y="2565442"/>
                  <a:pt x="3039762" y="2575613"/>
                </a:cubicBezTo>
                <a:cubicBezTo>
                  <a:pt x="3049039" y="2587210"/>
                  <a:pt x="3065424" y="2590819"/>
                  <a:pt x="3076833" y="2600327"/>
                </a:cubicBezTo>
                <a:cubicBezTo>
                  <a:pt x="3166626" y="2675154"/>
                  <a:pt x="3050665" y="2602890"/>
                  <a:pt x="3175687" y="2662111"/>
                </a:cubicBezTo>
                <a:cubicBezTo>
                  <a:pt x="3233952" y="2689710"/>
                  <a:pt x="3284858" y="2739490"/>
                  <a:pt x="3348681" y="2748608"/>
                </a:cubicBezTo>
                <a:cubicBezTo>
                  <a:pt x="3455969" y="2763935"/>
                  <a:pt x="3406618" y="2755253"/>
                  <a:pt x="3496962" y="2773321"/>
                </a:cubicBezTo>
                <a:cubicBezTo>
                  <a:pt x="3512632" y="2726313"/>
                  <a:pt x="3515059" y="2697357"/>
                  <a:pt x="3546389" y="2662111"/>
                </a:cubicBezTo>
                <a:cubicBezTo>
                  <a:pt x="3569609" y="2635989"/>
                  <a:pt x="3597081" y="2613887"/>
                  <a:pt x="3620530" y="2587970"/>
                </a:cubicBezTo>
                <a:cubicBezTo>
                  <a:pt x="3757567" y="2436509"/>
                  <a:pt x="3741456" y="2455569"/>
                  <a:pt x="3818238" y="2353192"/>
                </a:cubicBezTo>
                <a:cubicBezTo>
                  <a:pt x="3907365" y="2085804"/>
                  <a:pt x="3837709" y="2317618"/>
                  <a:pt x="3867665" y="1673570"/>
                </a:cubicBezTo>
                <a:cubicBezTo>
                  <a:pt x="3888960" y="1215726"/>
                  <a:pt x="3844465" y="1360105"/>
                  <a:pt x="3904735" y="1179300"/>
                </a:cubicBezTo>
                <a:cubicBezTo>
                  <a:pt x="3908854" y="1150467"/>
                  <a:pt x="3910028" y="1121058"/>
                  <a:pt x="3917092" y="1092802"/>
                </a:cubicBezTo>
                <a:cubicBezTo>
                  <a:pt x="3922472" y="1071283"/>
                  <a:pt x="3935432" y="1052264"/>
                  <a:pt x="3941806" y="1031019"/>
                </a:cubicBezTo>
                <a:cubicBezTo>
                  <a:pt x="3947841" y="1010902"/>
                  <a:pt x="3950043" y="989830"/>
                  <a:pt x="3954162" y="969235"/>
                </a:cubicBezTo>
                <a:cubicBezTo>
                  <a:pt x="3950043" y="886857"/>
                  <a:pt x="3957239" y="803124"/>
                  <a:pt x="3941806" y="722100"/>
                </a:cubicBezTo>
                <a:cubicBezTo>
                  <a:pt x="3939369" y="709305"/>
                  <a:pt x="3917301" y="713170"/>
                  <a:pt x="3904735" y="709743"/>
                </a:cubicBezTo>
                <a:cubicBezTo>
                  <a:pt x="3871966" y="700806"/>
                  <a:pt x="3838104" y="695769"/>
                  <a:pt x="3805881" y="685029"/>
                </a:cubicBezTo>
                <a:cubicBezTo>
                  <a:pt x="3754915" y="668041"/>
                  <a:pt x="3733658" y="659903"/>
                  <a:pt x="3669957" y="647959"/>
                </a:cubicBezTo>
                <a:cubicBezTo>
                  <a:pt x="3637318" y="641839"/>
                  <a:pt x="3604054" y="639721"/>
                  <a:pt x="3571103" y="635602"/>
                </a:cubicBezTo>
                <a:cubicBezTo>
                  <a:pt x="3546389" y="627364"/>
                  <a:pt x="3522507" y="615998"/>
                  <a:pt x="3496962" y="610889"/>
                </a:cubicBezTo>
                <a:cubicBezTo>
                  <a:pt x="3290045" y="569506"/>
                  <a:pt x="3450036" y="619961"/>
                  <a:pt x="3348681" y="586175"/>
                </a:cubicBezTo>
                <a:cubicBezTo>
                  <a:pt x="3340443" y="573818"/>
                  <a:pt x="3330609" y="562388"/>
                  <a:pt x="3323968" y="549105"/>
                </a:cubicBezTo>
                <a:cubicBezTo>
                  <a:pt x="3301297" y="503764"/>
                  <a:pt x="3327244" y="510100"/>
                  <a:pt x="3274541" y="474965"/>
                </a:cubicBezTo>
                <a:cubicBezTo>
                  <a:pt x="3263703" y="467740"/>
                  <a:pt x="3249827" y="466727"/>
                  <a:pt x="3237470" y="462608"/>
                </a:cubicBezTo>
                <a:cubicBezTo>
                  <a:pt x="3225113" y="450251"/>
                  <a:pt x="3211587" y="438963"/>
                  <a:pt x="3200400" y="425538"/>
                </a:cubicBezTo>
                <a:cubicBezTo>
                  <a:pt x="3190893" y="414129"/>
                  <a:pt x="3187284" y="397744"/>
                  <a:pt x="3175687" y="388467"/>
                </a:cubicBezTo>
                <a:cubicBezTo>
                  <a:pt x="3018809" y="262964"/>
                  <a:pt x="3136207" y="387020"/>
                  <a:pt x="2953265" y="277256"/>
                </a:cubicBezTo>
                <a:cubicBezTo>
                  <a:pt x="2932670" y="264899"/>
                  <a:pt x="2914622" y="246614"/>
                  <a:pt x="2891481" y="240186"/>
                </a:cubicBezTo>
                <a:cubicBezTo>
                  <a:pt x="2839281" y="225686"/>
                  <a:pt x="2784656" y="221730"/>
                  <a:pt x="2730843" y="215473"/>
                </a:cubicBezTo>
                <a:cubicBezTo>
                  <a:pt x="2607490" y="201130"/>
                  <a:pt x="2360141" y="178402"/>
                  <a:pt x="2360141" y="178402"/>
                </a:cubicBezTo>
                <a:cubicBezTo>
                  <a:pt x="2350057" y="148150"/>
                  <a:pt x="2342157" y="118627"/>
                  <a:pt x="2323070" y="91905"/>
                </a:cubicBezTo>
                <a:cubicBezTo>
                  <a:pt x="2308802" y="71930"/>
                  <a:pt x="2263865" y="30901"/>
                  <a:pt x="2236573" y="30121"/>
                </a:cubicBezTo>
                <a:cubicBezTo>
                  <a:pt x="1820712" y="18239"/>
                  <a:pt x="1404552" y="21884"/>
                  <a:pt x="988541" y="17765"/>
                </a:cubicBezTo>
                <a:cubicBezTo>
                  <a:pt x="896591" y="-625"/>
                  <a:pt x="874697" y="-10690"/>
                  <a:pt x="753762" y="17765"/>
                </a:cubicBezTo>
                <a:cubicBezTo>
                  <a:pt x="713779" y="27173"/>
                  <a:pt x="722870" y="48657"/>
                  <a:pt x="716692" y="54835"/>
                </a:cubicBezTo>
                <a:close/>
              </a:path>
            </a:pathLst>
          </a:cu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Frihandsfigur 27"/>
          <p:cNvSpPr/>
          <p:nvPr/>
        </p:nvSpPr>
        <p:spPr>
          <a:xfrm>
            <a:off x="1721708" y="155230"/>
            <a:ext cx="3954162" cy="2810776"/>
          </a:xfrm>
          <a:custGeom>
            <a:avLst/>
            <a:gdLst>
              <a:gd name="connsiteX0" fmla="*/ 716692 w 3954162"/>
              <a:gd name="connsiteY0" fmla="*/ 54835 h 2810776"/>
              <a:gd name="connsiteX1" fmla="*/ 716692 w 3954162"/>
              <a:gd name="connsiteY1" fmla="*/ 54835 h 2810776"/>
              <a:gd name="connsiteX2" fmla="*/ 506627 w 3954162"/>
              <a:gd name="connsiteY2" fmla="*/ 79548 h 2810776"/>
              <a:gd name="connsiteX3" fmla="*/ 469557 w 3954162"/>
              <a:gd name="connsiteY3" fmla="*/ 104262 h 2810776"/>
              <a:gd name="connsiteX4" fmla="*/ 383060 w 3954162"/>
              <a:gd name="connsiteY4" fmla="*/ 128975 h 2810776"/>
              <a:gd name="connsiteX5" fmla="*/ 358346 w 3954162"/>
              <a:gd name="connsiteY5" fmla="*/ 166046 h 2810776"/>
              <a:gd name="connsiteX6" fmla="*/ 333633 w 3954162"/>
              <a:gd name="connsiteY6" fmla="*/ 252543 h 2810776"/>
              <a:gd name="connsiteX7" fmla="*/ 321276 w 3954162"/>
              <a:gd name="connsiteY7" fmla="*/ 289613 h 2810776"/>
              <a:gd name="connsiteX8" fmla="*/ 296562 w 3954162"/>
              <a:gd name="connsiteY8" fmla="*/ 326684 h 2810776"/>
              <a:gd name="connsiteX9" fmla="*/ 271849 w 3954162"/>
              <a:gd name="connsiteY9" fmla="*/ 388467 h 2810776"/>
              <a:gd name="connsiteX10" fmla="*/ 222422 w 3954162"/>
              <a:gd name="connsiteY10" fmla="*/ 400824 h 2810776"/>
              <a:gd name="connsiteX11" fmla="*/ 148281 w 3954162"/>
              <a:gd name="connsiteY11" fmla="*/ 413181 h 2810776"/>
              <a:gd name="connsiteX12" fmla="*/ 37070 w 3954162"/>
              <a:gd name="connsiteY12" fmla="*/ 474965 h 2810776"/>
              <a:gd name="connsiteX13" fmla="*/ 24714 w 3954162"/>
              <a:gd name="connsiteY13" fmla="*/ 524392 h 2810776"/>
              <a:gd name="connsiteX14" fmla="*/ 0 w 3954162"/>
              <a:gd name="connsiteY14" fmla="*/ 598532 h 2810776"/>
              <a:gd name="connsiteX15" fmla="*/ 37070 w 3954162"/>
              <a:gd name="connsiteY15" fmla="*/ 746813 h 2810776"/>
              <a:gd name="connsiteX16" fmla="*/ 61784 w 3954162"/>
              <a:gd name="connsiteY16" fmla="*/ 833311 h 2810776"/>
              <a:gd name="connsiteX17" fmla="*/ 86497 w 3954162"/>
              <a:gd name="connsiteY17" fmla="*/ 870381 h 2810776"/>
              <a:gd name="connsiteX18" fmla="*/ 111211 w 3954162"/>
              <a:gd name="connsiteY18" fmla="*/ 1117516 h 2810776"/>
              <a:gd name="connsiteX19" fmla="*/ 148281 w 3954162"/>
              <a:gd name="connsiteY19" fmla="*/ 2204911 h 2810776"/>
              <a:gd name="connsiteX20" fmla="*/ 185351 w 3954162"/>
              <a:gd name="connsiteY20" fmla="*/ 2254338 h 2810776"/>
              <a:gd name="connsiteX21" fmla="*/ 234778 w 3954162"/>
              <a:gd name="connsiteY21" fmla="*/ 2328478 h 2810776"/>
              <a:gd name="connsiteX22" fmla="*/ 247135 w 3954162"/>
              <a:gd name="connsiteY22" fmla="*/ 2377905 h 2810776"/>
              <a:gd name="connsiteX23" fmla="*/ 271849 w 3954162"/>
              <a:gd name="connsiteY23" fmla="*/ 2489116 h 2810776"/>
              <a:gd name="connsiteX24" fmla="*/ 308919 w 3954162"/>
              <a:gd name="connsiteY24" fmla="*/ 2526186 h 2810776"/>
              <a:gd name="connsiteX25" fmla="*/ 420130 w 3954162"/>
              <a:gd name="connsiteY25" fmla="*/ 2563256 h 2810776"/>
              <a:gd name="connsiteX26" fmla="*/ 716692 w 3954162"/>
              <a:gd name="connsiteY26" fmla="*/ 2550900 h 2810776"/>
              <a:gd name="connsiteX27" fmla="*/ 852616 w 3954162"/>
              <a:gd name="connsiteY27" fmla="*/ 2526186 h 2810776"/>
              <a:gd name="connsiteX28" fmla="*/ 1186249 w 3954162"/>
              <a:gd name="connsiteY28" fmla="*/ 2538543 h 2810776"/>
              <a:gd name="connsiteX29" fmla="*/ 1260389 w 3954162"/>
              <a:gd name="connsiteY29" fmla="*/ 2637397 h 2810776"/>
              <a:gd name="connsiteX30" fmla="*/ 1297460 w 3954162"/>
              <a:gd name="connsiteY30" fmla="*/ 2674467 h 2810776"/>
              <a:gd name="connsiteX31" fmla="*/ 1359243 w 3954162"/>
              <a:gd name="connsiteY31" fmla="*/ 2736251 h 2810776"/>
              <a:gd name="connsiteX32" fmla="*/ 1396314 w 3954162"/>
              <a:gd name="connsiteY32" fmla="*/ 2798035 h 2810776"/>
              <a:gd name="connsiteX33" fmla="*/ 1458097 w 3954162"/>
              <a:gd name="connsiteY33" fmla="*/ 2810392 h 2810776"/>
              <a:gd name="connsiteX34" fmla="*/ 1828800 w 3954162"/>
              <a:gd name="connsiteY34" fmla="*/ 2773321 h 2810776"/>
              <a:gd name="connsiteX35" fmla="*/ 1964724 w 3954162"/>
              <a:gd name="connsiteY35" fmla="*/ 2723894 h 2810776"/>
              <a:gd name="connsiteX36" fmla="*/ 2051222 w 3954162"/>
              <a:gd name="connsiteY36" fmla="*/ 2662111 h 2810776"/>
              <a:gd name="connsiteX37" fmla="*/ 2075935 w 3954162"/>
              <a:gd name="connsiteY37" fmla="*/ 2625040 h 2810776"/>
              <a:gd name="connsiteX38" fmla="*/ 2113006 w 3954162"/>
              <a:gd name="connsiteY38" fmla="*/ 2489116 h 2810776"/>
              <a:gd name="connsiteX39" fmla="*/ 2125362 w 3954162"/>
              <a:gd name="connsiteY39" fmla="*/ 2414975 h 2810776"/>
              <a:gd name="connsiteX40" fmla="*/ 2113006 w 3954162"/>
              <a:gd name="connsiteY40" fmla="*/ 2204911 h 2810776"/>
              <a:gd name="connsiteX41" fmla="*/ 2137719 w 3954162"/>
              <a:gd name="connsiteY41" fmla="*/ 2167840 h 2810776"/>
              <a:gd name="connsiteX42" fmla="*/ 2409568 w 3954162"/>
              <a:gd name="connsiteY42" fmla="*/ 2143127 h 2810776"/>
              <a:gd name="connsiteX43" fmla="*/ 2693773 w 3954162"/>
              <a:gd name="connsiteY43" fmla="*/ 2167840 h 2810776"/>
              <a:gd name="connsiteX44" fmla="*/ 2767914 w 3954162"/>
              <a:gd name="connsiteY44" fmla="*/ 2204911 h 2810776"/>
              <a:gd name="connsiteX45" fmla="*/ 2829697 w 3954162"/>
              <a:gd name="connsiteY45" fmla="*/ 2229624 h 2810776"/>
              <a:gd name="connsiteX46" fmla="*/ 2916195 w 3954162"/>
              <a:gd name="connsiteY46" fmla="*/ 2340835 h 2810776"/>
              <a:gd name="connsiteX47" fmla="*/ 2977978 w 3954162"/>
              <a:gd name="connsiteY47" fmla="*/ 2414975 h 2810776"/>
              <a:gd name="connsiteX48" fmla="*/ 3027406 w 3954162"/>
              <a:gd name="connsiteY48" fmla="*/ 2538543 h 2810776"/>
              <a:gd name="connsiteX49" fmla="*/ 3039762 w 3954162"/>
              <a:gd name="connsiteY49" fmla="*/ 2575613 h 2810776"/>
              <a:gd name="connsiteX50" fmla="*/ 3076833 w 3954162"/>
              <a:gd name="connsiteY50" fmla="*/ 2600327 h 2810776"/>
              <a:gd name="connsiteX51" fmla="*/ 3175687 w 3954162"/>
              <a:gd name="connsiteY51" fmla="*/ 2662111 h 2810776"/>
              <a:gd name="connsiteX52" fmla="*/ 3348681 w 3954162"/>
              <a:gd name="connsiteY52" fmla="*/ 2748608 h 2810776"/>
              <a:gd name="connsiteX53" fmla="*/ 3496962 w 3954162"/>
              <a:gd name="connsiteY53" fmla="*/ 2773321 h 2810776"/>
              <a:gd name="connsiteX54" fmla="*/ 3546389 w 3954162"/>
              <a:gd name="connsiteY54" fmla="*/ 2662111 h 2810776"/>
              <a:gd name="connsiteX55" fmla="*/ 3620530 w 3954162"/>
              <a:gd name="connsiteY55" fmla="*/ 2587970 h 2810776"/>
              <a:gd name="connsiteX56" fmla="*/ 3818238 w 3954162"/>
              <a:gd name="connsiteY56" fmla="*/ 2353192 h 2810776"/>
              <a:gd name="connsiteX57" fmla="*/ 3867665 w 3954162"/>
              <a:gd name="connsiteY57" fmla="*/ 1673570 h 2810776"/>
              <a:gd name="connsiteX58" fmla="*/ 3904735 w 3954162"/>
              <a:gd name="connsiteY58" fmla="*/ 1179300 h 2810776"/>
              <a:gd name="connsiteX59" fmla="*/ 3917092 w 3954162"/>
              <a:gd name="connsiteY59" fmla="*/ 1092802 h 2810776"/>
              <a:gd name="connsiteX60" fmla="*/ 3941806 w 3954162"/>
              <a:gd name="connsiteY60" fmla="*/ 1031019 h 2810776"/>
              <a:gd name="connsiteX61" fmla="*/ 3954162 w 3954162"/>
              <a:gd name="connsiteY61" fmla="*/ 969235 h 2810776"/>
              <a:gd name="connsiteX62" fmla="*/ 3941806 w 3954162"/>
              <a:gd name="connsiteY62" fmla="*/ 722100 h 2810776"/>
              <a:gd name="connsiteX63" fmla="*/ 3904735 w 3954162"/>
              <a:gd name="connsiteY63" fmla="*/ 709743 h 2810776"/>
              <a:gd name="connsiteX64" fmla="*/ 3805881 w 3954162"/>
              <a:gd name="connsiteY64" fmla="*/ 685029 h 2810776"/>
              <a:gd name="connsiteX65" fmla="*/ 3669957 w 3954162"/>
              <a:gd name="connsiteY65" fmla="*/ 647959 h 2810776"/>
              <a:gd name="connsiteX66" fmla="*/ 3571103 w 3954162"/>
              <a:gd name="connsiteY66" fmla="*/ 635602 h 2810776"/>
              <a:gd name="connsiteX67" fmla="*/ 3496962 w 3954162"/>
              <a:gd name="connsiteY67" fmla="*/ 610889 h 2810776"/>
              <a:gd name="connsiteX68" fmla="*/ 3348681 w 3954162"/>
              <a:gd name="connsiteY68" fmla="*/ 586175 h 2810776"/>
              <a:gd name="connsiteX69" fmla="*/ 3323968 w 3954162"/>
              <a:gd name="connsiteY69" fmla="*/ 549105 h 2810776"/>
              <a:gd name="connsiteX70" fmla="*/ 3274541 w 3954162"/>
              <a:gd name="connsiteY70" fmla="*/ 474965 h 2810776"/>
              <a:gd name="connsiteX71" fmla="*/ 3237470 w 3954162"/>
              <a:gd name="connsiteY71" fmla="*/ 462608 h 2810776"/>
              <a:gd name="connsiteX72" fmla="*/ 3200400 w 3954162"/>
              <a:gd name="connsiteY72" fmla="*/ 425538 h 2810776"/>
              <a:gd name="connsiteX73" fmla="*/ 3175687 w 3954162"/>
              <a:gd name="connsiteY73" fmla="*/ 388467 h 2810776"/>
              <a:gd name="connsiteX74" fmla="*/ 2953265 w 3954162"/>
              <a:gd name="connsiteY74" fmla="*/ 277256 h 2810776"/>
              <a:gd name="connsiteX75" fmla="*/ 2891481 w 3954162"/>
              <a:gd name="connsiteY75" fmla="*/ 240186 h 2810776"/>
              <a:gd name="connsiteX76" fmla="*/ 2730843 w 3954162"/>
              <a:gd name="connsiteY76" fmla="*/ 215473 h 2810776"/>
              <a:gd name="connsiteX77" fmla="*/ 2360141 w 3954162"/>
              <a:gd name="connsiteY77" fmla="*/ 178402 h 2810776"/>
              <a:gd name="connsiteX78" fmla="*/ 2323070 w 3954162"/>
              <a:gd name="connsiteY78" fmla="*/ 91905 h 2810776"/>
              <a:gd name="connsiteX79" fmla="*/ 2236573 w 3954162"/>
              <a:gd name="connsiteY79" fmla="*/ 30121 h 2810776"/>
              <a:gd name="connsiteX80" fmla="*/ 988541 w 3954162"/>
              <a:gd name="connsiteY80" fmla="*/ 17765 h 2810776"/>
              <a:gd name="connsiteX81" fmla="*/ 753762 w 3954162"/>
              <a:gd name="connsiteY81" fmla="*/ 17765 h 2810776"/>
              <a:gd name="connsiteX82" fmla="*/ 716692 w 3954162"/>
              <a:gd name="connsiteY82" fmla="*/ 54835 h 281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954162" h="2810776">
                <a:moveTo>
                  <a:pt x="716692" y="54835"/>
                </a:moveTo>
                <a:lnTo>
                  <a:pt x="716692" y="54835"/>
                </a:lnTo>
                <a:cubicBezTo>
                  <a:pt x="703949" y="55897"/>
                  <a:pt x="550790" y="62987"/>
                  <a:pt x="506627" y="79548"/>
                </a:cubicBezTo>
                <a:cubicBezTo>
                  <a:pt x="492722" y="84762"/>
                  <a:pt x="482840" y="97620"/>
                  <a:pt x="469557" y="104262"/>
                </a:cubicBezTo>
                <a:cubicBezTo>
                  <a:pt x="451827" y="113127"/>
                  <a:pt x="398901" y="125015"/>
                  <a:pt x="383060" y="128975"/>
                </a:cubicBezTo>
                <a:cubicBezTo>
                  <a:pt x="374822" y="141332"/>
                  <a:pt x="364988" y="152763"/>
                  <a:pt x="358346" y="166046"/>
                </a:cubicBezTo>
                <a:cubicBezTo>
                  <a:pt x="348468" y="185802"/>
                  <a:pt x="338914" y="234061"/>
                  <a:pt x="333633" y="252543"/>
                </a:cubicBezTo>
                <a:cubicBezTo>
                  <a:pt x="330055" y="265067"/>
                  <a:pt x="327101" y="277963"/>
                  <a:pt x="321276" y="289613"/>
                </a:cubicBezTo>
                <a:cubicBezTo>
                  <a:pt x="314634" y="302896"/>
                  <a:pt x="303204" y="313401"/>
                  <a:pt x="296562" y="326684"/>
                </a:cubicBezTo>
                <a:cubicBezTo>
                  <a:pt x="286642" y="346523"/>
                  <a:pt x="287533" y="372783"/>
                  <a:pt x="271849" y="388467"/>
                </a:cubicBezTo>
                <a:cubicBezTo>
                  <a:pt x="259840" y="400476"/>
                  <a:pt x="239075" y="397493"/>
                  <a:pt x="222422" y="400824"/>
                </a:cubicBezTo>
                <a:cubicBezTo>
                  <a:pt x="197854" y="405738"/>
                  <a:pt x="172995" y="409062"/>
                  <a:pt x="148281" y="413181"/>
                </a:cubicBezTo>
                <a:cubicBezTo>
                  <a:pt x="127946" y="423349"/>
                  <a:pt x="48709" y="461386"/>
                  <a:pt x="37070" y="474965"/>
                </a:cubicBezTo>
                <a:cubicBezTo>
                  <a:pt x="26018" y="487859"/>
                  <a:pt x="29594" y="508126"/>
                  <a:pt x="24714" y="524392"/>
                </a:cubicBezTo>
                <a:cubicBezTo>
                  <a:pt x="17229" y="549344"/>
                  <a:pt x="0" y="598532"/>
                  <a:pt x="0" y="598532"/>
                </a:cubicBezTo>
                <a:cubicBezTo>
                  <a:pt x="21325" y="747806"/>
                  <a:pt x="-2901" y="626900"/>
                  <a:pt x="37070" y="746813"/>
                </a:cubicBezTo>
                <a:cubicBezTo>
                  <a:pt x="44988" y="770567"/>
                  <a:pt x="49884" y="809511"/>
                  <a:pt x="61784" y="833311"/>
                </a:cubicBezTo>
                <a:cubicBezTo>
                  <a:pt x="68425" y="846594"/>
                  <a:pt x="78259" y="858024"/>
                  <a:pt x="86497" y="870381"/>
                </a:cubicBezTo>
                <a:cubicBezTo>
                  <a:pt x="94735" y="952759"/>
                  <a:pt x="108847" y="1034761"/>
                  <a:pt x="111211" y="1117516"/>
                </a:cubicBezTo>
                <a:cubicBezTo>
                  <a:pt x="127024" y="1670977"/>
                  <a:pt x="-70784" y="1898213"/>
                  <a:pt x="148281" y="2204911"/>
                </a:cubicBezTo>
                <a:cubicBezTo>
                  <a:pt x="160251" y="2221670"/>
                  <a:pt x="172994" y="2237862"/>
                  <a:pt x="185351" y="2254338"/>
                </a:cubicBezTo>
                <a:cubicBezTo>
                  <a:pt x="223932" y="2370079"/>
                  <a:pt x="160728" y="2198891"/>
                  <a:pt x="234778" y="2328478"/>
                </a:cubicBezTo>
                <a:cubicBezTo>
                  <a:pt x="243204" y="2343223"/>
                  <a:pt x="243316" y="2361357"/>
                  <a:pt x="247135" y="2377905"/>
                </a:cubicBezTo>
                <a:cubicBezTo>
                  <a:pt x="255674" y="2414907"/>
                  <a:pt x="257243" y="2454062"/>
                  <a:pt x="271849" y="2489116"/>
                </a:cubicBezTo>
                <a:cubicBezTo>
                  <a:pt x="278570" y="2505247"/>
                  <a:pt x="294100" y="2516924"/>
                  <a:pt x="308919" y="2526186"/>
                </a:cubicBezTo>
                <a:cubicBezTo>
                  <a:pt x="339943" y="2545576"/>
                  <a:pt x="384808" y="2554426"/>
                  <a:pt x="420130" y="2563256"/>
                </a:cubicBezTo>
                <a:cubicBezTo>
                  <a:pt x="518984" y="2559137"/>
                  <a:pt x="618114" y="2559350"/>
                  <a:pt x="716692" y="2550900"/>
                </a:cubicBezTo>
                <a:cubicBezTo>
                  <a:pt x="762575" y="2546967"/>
                  <a:pt x="806581" y="2527397"/>
                  <a:pt x="852616" y="2526186"/>
                </a:cubicBezTo>
                <a:cubicBezTo>
                  <a:pt x="963865" y="2523258"/>
                  <a:pt x="1075038" y="2534424"/>
                  <a:pt x="1186249" y="2538543"/>
                </a:cubicBezTo>
                <a:cubicBezTo>
                  <a:pt x="1210962" y="2571494"/>
                  <a:pt x="1231264" y="2608272"/>
                  <a:pt x="1260389" y="2637397"/>
                </a:cubicBezTo>
                <a:cubicBezTo>
                  <a:pt x="1272746" y="2649754"/>
                  <a:pt x="1286273" y="2661042"/>
                  <a:pt x="1297460" y="2674467"/>
                </a:cubicBezTo>
                <a:cubicBezTo>
                  <a:pt x="1348948" y="2736253"/>
                  <a:pt x="1291279" y="2690942"/>
                  <a:pt x="1359243" y="2736251"/>
                </a:cubicBezTo>
                <a:cubicBezTo>
                  <a:pt x="1371600" y="2756846"/>
                  <a:pt x="1377100" y="2783624"/>
                  <a:pt x="1396314" y="2798035"/>
                </a:cubicBezTo>
                <a:cubicBezTo>
                  <a:pt x="1413116" y="2810636"/>
                  <a:pt x="1437129" y="2811590"/>
                  <a:pt x="1458097" y="2810392"/>
                </a:cubicBezTo>
                <a:cubicBezTo>
                  <a:pt x="1582079" y="2803307"/>
                  <a:pt x="1705232" y="2785678"/>
                  <a:pt x="1828800" y="2773321"/>
                </a:cubicBezTo>
                <a:cubicBezTo>
                  <a:pt x="1874108" y="2756845"/>
                  <a:pt x="1921603" y="2745454"/>
                  <a:pt x="1964724" y="2723894"/>
                </a:cubicBezTo>
                <a:cubicBezTo>
                  <a:pt x="1996416" y="2708048"/>
                  <a:pt x="2024740" y="2685651"/>
                  <a:pt x="2051222" y="2662111"/>
                </a:cubicBezTo>
                <a:cubicBezTo>
                  <a:pt x="2062322" y="2652244"/>
                  <a:pt x="2069903" y="2638611"/>
                  <a:pt x="2075935" y="2625040"/>
                </a:cubicBezTo>
                <a:cubicBezTo>
                  <a:pt x="2096722" y="2578270"/>
                  <a:pt x="2104061" y="2538314"/>
                  <a:pt x="2113006" y="2489116"/>
                </a:cubicBezTo>
                <a:cubicBezTo>
                  <a:pt x="2117488" y="2464466"/>
                  <a:pt x="2121243" y="2439689"/>
                  <a:pt x="2125362" y="2414975"/>
                </a:cubicBezTo>
                <a:cubicBezTo>
                  <a:pt x="2121243" y="2344954"/>
                  <a:pt x="2109503" y="2274966"/>
                  <a:pt x="2113006" y="2204911"/>
                </a:cubicBezTo>
                <a:cubicBezTo>
                  <a:pt x="2113748" y="2190078"/>
                  <a:pt x="2123180" y="2170869"/>
                  <a:pt x="2137719" y="2167840"/>
                </a:cubicBezTo>
                <a:cubicBezTo>
                  <a:pt x="2226796" y="2149282"/>
                  <a:pt x="2318952" y="2151365"/>
                  <a:pt x="2409568" y="2143127"/>
                </a:cubicBezTo>
                <a:cubicBezTo>
                  <a:pt x="2526823" y="2113813"/>
                  <a:pt x="2484371" y="2117583"/>
                  <a:pt x="2693773" y="2167840"/>
                </a:cubicBezTo>
                <a:cubicBezTo>
                  <a:pt x="2720641" y="2174288"/>
                  <a:pt x="2742760" y="2193477"/>
                  <a:pt x="2767914" y="2204911"/>
                </a:cubicBezTo>
                <a:cubicBezTo>
                  <a:pt x="2788107" y="2214090"/>
                  <a:pt x="2809103" y="2221386"/>
                  <a:pt x="2829697" y="2229624"/>
                </a:cubicBezTo>
                <a:cubicBezTo>
                  <a:pt x="2905161" y="2305086"/>
                  <a:pt x="2827517" y="2222597"/>
                  <a:pt x="2916195" y="2340835"/>
                </a:cubicBezTo>
                <a:cubicBezTo>
                  <a:pt x="2935497" y="2366571"/>
                  <a:pt x="2957384" y="2390262"/>
                  <a:pt x="2977978" y="2414975"/>
                </a:cubicBezTo>
                <a:cubicBezTo>
                  <a:pt x="3006097" y="2499333"/>
                  <a:pt x="2971133" y="2397861"/>
                  <a:pt x="3027406" y="2538543"/>
                </a:cubicBezTo>
                <a:cubicBezTo>
                  <a:pt x="3032243" y="2550636"/>
                  <a:pt x="3031625" y="2565442"/>
                  <a:pt x="3039762" y="2575613"/>
                </a:cubicBezTo>
                <a:cubicBezTo>
                  <a:pt x="3049039" y="2587210"/>
                  <a:pt x="3065424" y="2590819"/>
                  <a:pt x="3076833" y="2600327"/>
                </a:cubicBezTo>
                <a:cubicBezTo>
                  <a:pt x="3166626" y="2675154"/>
                  <a:pt x="3050665" y="2602890"/>
                  <a:pt x="3175687" y="2662111"/>
                </a:cubicBezTo>
                <a:cubicBezTo>
                  <a:pt x="3233952" y="2689710"/>
                  <a:pt x="3284858" y="2739490"/>
                  <a:pt x="3348681" y="2748608"/>
                </a:cubicBezTo>
                <a:cubicBezTo>
                  <a:pt x="3455969" y="2763935"/>
                  <a:pt x="3406618" y="2755253"/>
                  <a:pt x="3496962" y="2773321"/>
                </a:cubicBezTo>
                <a:cubicBezTo>
                  <a:pt x="3512632" y="2726313"/>
                  <a:pt x="3515059" y="2697357"/>
                  <a:pt x="3546389" y="2662111"/>
                </a:cubicBezTo>
                <a:cubicBezTo>
                  <a:pt x="3569609" y="2635989"/>
                  <a:pt x="3597081" y="2613887"/>
                  <a:pt x="3620530" y="2587970"/>
                </a:cubicBezTo>
                <a:cubicBezTo>
                  <a:pt x="3757567" y="2436509"/>
                  <a:pt x="3741456" y="2455569"/>
                  <a:pt x="3818238" y="2353192"/>
                </a:cubicBezTo>
                <a:cubicBezTo>
                  <a:pt x="3907365" y="2085804"/>
                  <a:pt x="3837709" y="2317618"/>
                  <a:pt x="3867665" y="1673570"/>
                </a:cubicBezTo>
                <a:cubicBezTo>
                  <a:pt x="3888960" y="1215726"/>
                  <a:pt x="3844465" y="1360105"/>
                  <a:pt x="3904735" y="1179300"/>
                </a:cubicBezTo>
                <a:cubicBezTo>
                  <a:pt x="3908854" y="1150467"/>
                  <a:pt x="3910028" y="1121058"/>
                  <a:pt x="3917092" y="1092802"/>
                </a:cubicBezTo>
                <a:cubicBezTo>
                  <a:pt x="3922472" y="1071283"/>
                  <a:pt x="3935432" y="1052264"/>
                  <a:pt x="3941806" y="1031019"/>
                </a:cubicBezTo>
                <a:cubicBezTo>
                  <a:pt x="3947841" y="1010902"/>
                  <a:pt x="3950043" y="989830"/>
                  <a:pt x="3954162" y="969235"/>
                </a:cubicBezTo>
                <a:cubicBezTo>
                  <a:pt x="3950043" y="886857"/>
                  <a:pt x="3957239" y="803124"/>
                  <a:pt x="3941806" y="722100"/>
                </a:cubicBezTo>
                <a:cubicBezTo>
                  <a:pt x="3939369" y="709305"/>
                  <a:pt x="3917301" y="713170"/>
                  <a:pt x="3904735" y="709743"/>
                </a:cubicBezTo>
                <a:cubicBezTo>
                  <a:pt x="3871966" y="700806"/>
                  <a:pt x="3838104" y="695769"/>
                  <a:pt x="3805881" y="685029"/>
                </a:cubicBezTo>
                <a:cubicBezTo>
                  <a:pt x="3754915" y="668041"/>
                  <a:pt x="3733658" y="659903"/>
                  <a:pt x="3669957" y="647959"/>
                </a:cubicBezTo>
                <a:cubicBezTo>
                  <a:pt x="3637318" y="641839"/>
                  <a:pt x="3604054" y="639721"/>
                  <a:pt x="3571103" y="635602"/>
                </a:cubicBezTo>
                <a:cubicBezTo>
                  <a:pt x="3546389" y="627364"/>
                  <a:pt x="3522507" y="615998"/>
                  <a:pt x="3496962" y="610889"/>
                </a:cubicBezTo>
                <a:cubicBezTo>
                  <a:pt x="3290045" y="569506"/>
                  <a:pt x="3450036" y="619961"/>
                  <a:pt x="3348681" y="586175"/>
                </a:cubicBezTo>
                <a:cubicBezTo>
                  <a:pt x="3340443" y="573818"/>
                  <a:pt x="3330609" y="562388"/>
                  <a:pt x="3323968" y="549105"/>
                </a:cubicBezTo>
                <a:cubicBezTo>
                  <a:pt x="3301297" y="503764"/>
                  <a:pt x="3327244" y="510100"/>
                  <a:pt x="3274541" y="474965"/>
                </a:cubicBezTo>
                <a:cubicBezTo>
                  <a:pt x="3263703" y="467740"/>
                  <a:pt x="3249827" y="466727"/>
                  <a:pt x="3237470" y="462608"/>
                </a:cubicBezTo>
                <a:cubicBezTo>
                  <a:pt x="3225113" y="450251"/>
                  <a:pt x="3211587" y="438963"/>
                  <a:pt x="3200400" y="425538"/>
                </a:cubicBezTo>
                <a:cubicBezTo>
                  <a:pt x="3190893" y="414129"/>
                  <a:pt x="3187284" y="397744"/>
                  <a:pt x="3175687" y="388467"/>
                </a:cubicBezTo>
                <a:cubicBezTo>
                  <a:pt x="3018809" y="262964"/>
                  <a:pt x="3136207" y="387020"/>
                  <a:pt x="2953265" y="277256"/>
                </a:cubicBezTo>
                <a:cubicBezTo>
                  <a:pt x="2932670" y="264899"/>
                  <a:pt x="2914622" y="246614"/>
                  <a:pt x="2891481" y="240186"/>
                </a:cubicBezTo>
                <a:cubicBezTo>
                  <a:pt x="2839281" y="225686"/>
                  <a:pt x="2784656" y="221730"/>
                  <a:pt x="2730843" y="215473"/>
                </a:cubicBezTo>
                <a:cubicBezTo>
                  <a:pt x="2607490" y="201130"/>
                  <a:pt x="2360141" y="178402"/>
                  <a:pt x="2360141" y="178402"/>
                </a:cubicBezTo>
                <a:cubicBezTo>
                  <a:pt x="2350057" y="148150"/>
                  <a:pt x="2342157" y="118627"/>
                  <a:pt x="2323070" y="91905"/>
                </a:cubicBezTo>
                <a:cubicBezTo>
                  <a:pt x="2308802" y="71930"/>
                  <a:pt x="2263865" y="30901"/>
                  <a:pt x="2236573" y="30121"/>
                </a:cubicBezTo>
                <a:cubicBezTo>
                  <a:pt x="1820712" y="18239"/>
                  <a:pt x="1404552" y="21884"/>
                  <a:pt x="988541" y="17765"/>
                </a:cubicBezTo>
                <a:cubicBezTo>
                  <a:pt x="896591" y="-625"/>
                  <a:pt x="874697" y="-10690"/>
                  <a:pt x="753762" y="17765"/>
                </a:cubicBezTo>
                <a:cubicBezTo>
                  <a:pt x="713779" y="27173"/>
                  <a:pt x="722870" y="48657"/>
                  <a:pt x="716692" y="54835"/>
                </a:cubicBezTo>
                <a:close/>
              </a:path>
            </a:pathLst>
          </a:cu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Frihandsfigur 3"/>
          <p:cNvSpPr/>
          <p:nvPr/>
        </p:nvSpPr>
        <p:spPr>
          <a:xfrm>
            <a:off x="7511336" y="4199982"/>
            <a:ext cx="653919" cy="629392"/>
          </a:xfrm>
          <a:custGeom>
            <a:avLst/>
            <a:gdLst>
              <a:gd name="connsiteX0" fmla="*/ 296883 w 653919"/>
              <a:gd name="connsiteY0" fmla="*/ 320634 h 629392"/>
              <a:gd name="connsiteX1" fmla="*/ 296883 w 653919"/>
              <a:gd name="connsiteY1" fmla="*/ 320634 h 629392"/>
              <a:gd name="connsiteX2" fmla="*/ 83127 w 653919"/>
              <a:gd name="connsiteY2" fmla="*/ 320634 h 629392"/>
              <a:gd name="connsiteX3" fmla="*/ 59377 w 653919"/>
              <a:gd name="connsiteY3" fmla="*/ 332509 h 629392"/>
              <a:gd name="connsiteX4" fmla="*/ 47502 w 653919"/>
              <a:gd name="connsiteY4" fmla="*/ 368135 h 629392"/>
              <a:gd name="connsiteX5" fmla="*/ 0 w 653919"/>
              <a:gd name="connsiteY5" fmla="*/ 558140 h 629392"/>
              <a:gd name="connsiteX6" fmla="*/ 154379 w 653919"/>
              <a:gd name="connsiteY6" fmla="*/ 629392 h 629392"/>
              <a:gd name="connsiteX7" fmla="*/ 451263 w 653919"/>
              <a:gd name="connsiteY7" fmla="*/ 522514 h 629392"/>
              <a:gd name="connsiteX8" fmla="*/ 451263 w 653919"/>
              <a:gd name="connsiteY8" fmla="*/ 522514 h 629392"/>
              <a:gd name="connsiteX9" fmla="*/ 581891 w 653919"/>
              <a:gd name="connsiteY9" fmla="*/ 344384 h 629392"/>
              <a:gd name="connsiteX10" fmla="*/ 617517 w 653919"/>
              <a:gd name="connsiteY10" fmla="*/ 249382 h 629392"/>
              <a:gd name="connsiteX11" fmla="*/ 653143 w 653919"/>
              <a:gd name="connsiteY11" fmla="*/ 118753 h 629392"/>
              <a:gd name="connsiteX12" fmla="*/ 653143 w 653919"/>
              <a:gd name="connsiteY12" fmla="*/ 71252 h 629392"/>
              <a:gd name="connsiteX13" fmla="*/ 581891 w 653919"/>
              <a:gd name="connsiteY13" fmla="*/ 0 h 629392"/>
              <a:gd name="connsiteX14" fmla="*/ 403761 w 653919"/>
              <a:gd name="connsiteY14" fmla="*/ 95002 h 629392"/>
              <a:gd name="connsiteX15" fmla="*/ 332509 w 653919"/>
              <a:gd name="connsiteY15" fmla="*/ 190005 h 629392"/>
              <a:gd name="connsiteX16" fmla="*/ 296883 w 653919"/>
              <a:gd name="connsiteY16" fmla="*/ 320634 h 62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919" h="629392">
                <a:moveTo>
                  <a:pt x="296883" y="320634"/>
                </a:moveTo>
                <a:lnTo>
                  <a:pt x="296883" y="320634"/>
                </a:lnTo>
                <a:cubicBezTo>
                  <a:pt x="188774" y="308621"/>
                  <a:pt x="191236" y="300977"/>
                  <a:pt x="83127" y="320634"/>
                </a:cubicBezTo>
                <a:cubicBezTo>
                  <a:pt x="74419" y="322217"/>
                  <a:pt x="67294" y="328551"/>
                  <a:pt x="59377" y="332509"/>
                </a:cubicBezTo>
                <a:lnTo>
                  <a:pt x="47502" y="368135"/>
                </a:lnTo>
                <a:lnTo>
                  <a:pt x="0" y="558140"/>
                </a:lnTo>
                <a:lnTo>
                  <a:pt x="154379" y="629392"/>
                </a:lnTo>
                <a:lnTo>
                  <a:pt x="451263" y="522514"/>
                </a:lnTo>
                <a:lnTo>
                  <a:pt x="451263" y="522514"/>
                </a:lnTo>
                <a:lnTo>
                  <a:pt x="581891" y="344384"/>
                </a:lnTo>
                <a:cubicBezTo>
                  <a:pt x="593766" y="312717"/>
                  <a:pt x="606142" y="281232"/>
                  <a:pt x="617517" y="249382"/>
                </a:cubicBezTo>
                <a:cubicBezTo>
                  <a:pt x="633248" y="205336"/>
                  <a:pt x="647970" y="165307"/>
                  <a:pt x="653143" y="118753"/>
                </a:cubicBezTo>
                <a:cubicBezTo>
                  <a:pt x="654891" y="103016"/>
                  <a:pt x="653143" y="87086"/>
                  <a:pt x="653143" y="71252"/>
                </a:cubicBezTo>
                <a:lnTo>
                  <a:pt x="581891" y="0"/>
                </a:lnTo>
                <a:lnTo>
                  <a:pt x="403761" y="95002"/>
                </a:lnTo>
                <a:lnTo>
                  <a:pt x="332509" y="190005"/>
                </a:lnTo>
                <a:lnTo>
                  <a:pt x="296883" y="320634"/>
                </a:lnTo>
                <a:close/>
              </a:path>
            </a:pathLst>
          </a:cu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Frihandsfigur 4"/>
          <p:cNvSpPr/>
          <p:nvPr/>
        </p:nvSpPr>
        <p:spPr>
          <a:xfrm>
            <a:off x="7486613" y="5445224"/>
            <a:ext cx="840276" cy="556054"/>
          </a:xfrm>
          <a:custGeom>
            <a:avLst/>
            <a:gdLst>
              <a:gd name="connsiteX0" fmla="*/ 531357 w 840276"/>
              <a:gd name="connsiteY0" fmla="*/ 148281 h 556054"/>
              <a:gd name="connsiteX1" fmla="*/ 531357 w 840276"/>
              <a:gd name="connsiteY1" fmla="*/ 148281 h 556054"/>
              <a:gd name="connsiteX2" fmla="*/ 407789 w 840276"/>
              <a:gd name="connsiteY2" fmla="*/ 172995 h 556054"/>
              <a:gd name="connsiteX3" fmla="*/ 358362 w 840276"/>
              <a:gd name="connsiteY3" fmla="*/ 185352 h 556054"/>
              <a:gd name="connsiteX4" fmla="*/ 346005 w 840276"/>
              <a:gd name="connsiteY4" fmla="*/ 197708 h 556054"/>
              <a:gd name="connsiteX5" fmla="*/ 148297 w 840276"/>
              <a:gd name="connsiteY5" fmla="*/ 49427 h 556054"/>
              <a:gd name="connsiteX6" fmla="*/ 74157 w 840276"/>
              <a:gd name="connsiteY6" fmla="*/ 24714 h 556054"/>
              <a:gd name="connsiteX7" fmla="*/ 61800 w 840276"/>
              <a:gd name="connsiteY7" fmla="*/ 135924 h 556054"/>
              <a:gd name="connsiteX8" fmla="*/ 37086 w 840276"/>
              <a:gd name="connsiteY8" fmla="*/ 185352 h 556054"/>
              <a:gd name="connsiteX9" fmla="*/ 24730 w 840276"/>
              <a:gd name="connsiteY9" fmla="*/ 222422 h 556054"/>
              <a:gd name="connsiteX10" fmla="*/ 16 w 840276"/>
              <a:gd name="connsiteY10" fmla="*/ 296562 h 556054"/>
              <a:gd name="connsiteX11" fmla="*/ 16 w 840276"/>
              <a:gd name="connsiteY11" fmla="*/ 345989 h 556054"/>
              <a:gd name="connsiteX12" fmla="*/ 185368 w 840276"/>
              <a:gd name="connsiteY12" fmla="*/ 531341 h 556054"/>
              <a:gd name="connsiteX13" fmla="*/ 457216 w 840276"/>
              <a:gd name="connsiteY13" fmla="*/ 556054 h 556054"/>
              <a:gd name="connsiteX14" fmla="*/ 704351 w 840276"/>
              <a:gd name="connsiteY14" fmla="*/ 469557 h 556054"/>
              <a:gd name="connsiteX15" fmla="*/ 741422 w 840276"/>
              <a:gd name="connsiteY15" fmla="*/ 271849 h 556054"/>
              <a:gd name="connsiteX16" fmla="*/ 840276 w 840276"/>
              <a:gd name="connsiteY16" fmla="*/ 172995 h 556054"/>
              <a:gd name="connsiteX17" fmla="*/ 704351 w 840276"/>
              <a:gd name="connsiteY17" fmla="*/ 0 h 556054"/>
              <a:gd name="connsiteX18" fmla="*/ 654924 w 840276"/>
              <a:gd name="connsiteY18" fmla="*/ 74141 h 556054"/>
              <a:gd name="connsiteX19" fmla="*/ 531357 w 840276"/>
              <a:gd name="connsiteY19" fmla="*/ 148281 h 55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0276" h="556054">
                <a:moveTo>
                  <a:pt x="531357" y="148281"/>
                </a:moveTo>
                <a:lnTo>
                  <a:pt x="531357" y="148281"/>
                </a:lnTo>
                <a:lnTo>
                  <a:pt x="407789" y="172995"/>
                </a:lnTo>
                <a:cubicBezTo>
                  <a:pt x="391183" y="176553"/>
                  <a:pt x="374130" y="179045"/>
                  <a:pt x="358362" y="185352"/>
                </a:cubicBezTo>
                <a:cubicBezTo>
                  <a:pt x="352954" y="187515"/>
                  <a:pt x="350124" y="193589"/>
                  <a:pt x="346005" y="197708"/>
                </a:cubicBezTo>
                <a:lnTo>
                  <a:pt x="148297" y="49427"/>
                </a:lnTo>
                <a:lnTo>
                  <a:pt x="74157" y="24714"/>
                </a:lnTo>
                <a:cubicBezTo>
                  <a:pt x="70038" y="61784"/>
                  <a:pt x="70187" y="99581"/>
                  <a:pt x="61800" y="135924"/>
                </a:cubicBezTo>
                <a:cubicBezTo>
                  <a:pt x="57658" y="153873"/>
                  <a:pt x="44342" y="168421"/>
                  <a:pt x="37086" y="185352"/>
                </a:cubicBezTo>
                <a:cubicBezTo>
                  <a:pt x="31955" y="197324"/>
                  <a:pt x="29303" y="210226"/>
                  <a:pt x="24730" y="222422"/>
                </a:cubicBezTo>
                <a:cubicBezTo>
                  <a:pt x="-1514" y="292406"/>
                  <a:pt x="16" y="261212"/>
                  <a:pt x="16" y="296562"/>
                </a:cubicBezTo>
                <a:lnTo>
                  <a:pt x="16" y="345989"/>
                </a:lnTo>
                <a:lnTo>
                  <a:pt x="185368" y="531341"/>
                </a:lnTo>
                <a:lnTo>
                  <a:pt x="457216" y="556054"/>
                </a:lnTo>
                <a:lnTo>
                  <a:pt x="704351" y="469557"/>
                </a:lnTo>
                <a:lnTo>
                  <a:pt x="741422" y="271849"/>
                </a:lnTo>
                <a:lnTo>
                  <a:pt x="840276" y="172995"/>
                </a:lnTo>
                <a:lnTo>
                  <a:pt x="704351" y="0"/>
                </a:lnTo>
                <a:lnTo>
                  <a:pt x="654924" y="74141"/>
                </a:lnTo>
                <a:lnTo>
                  <a:pt x="531357" y="148281"/>
                </a:lnTo>
                <a:close/>
              </a:path>
            </a:pathLst>
          </a:cu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Frihandsfigur 6"/>
          <p:cNvSpPr/>
          <p:nvPr/>
        </p:nvSpPr>
        <p:spPr>
          <a:xfrm>
            <a:off x="9048328" y="4693168"/>
            <a:ext cx="726214" cy="719448"/>
          </a:xfrm>
          <a:custGeom>
            <a:avLst/>
            <a:gdLst>
              <a:gd name="connsiteX0" fmla="*/ 726214 w 726214"/>
              <a:gd name="connsiteY0" fmla="*/ 151037 h 719448"/>
              <a:gd name="connsiteX1" fmla="*/ 726214 w 726214"/>
              <a:gd name="connsiteY1" fmla="*/ 151037 h 719448"/>
              <a:gd name="connsiteX2" fmla="*/ 639717 w 726214"/>
              <a:gd name="connsiteY2" fmla="*/ 76896 h 719448"/>
              <a:gd name="connsiteX3" fmla="*/ 565576 w 726214"/>
              <a:gd name="connsiteY3" fmla="*/ 52183 h 719448"/>
              <a:gd name="connsiteX4" fmla="*/ 269014 w 726214"/>
              <a:gd name="connsiteY4" fmla="*/ 15113 h 719448"/>
              <a:gd name="connsiteX5" fmla="*/ 9522 w 726214"/>
              <a:gd name="connsiteY5" fmla="*/ 27469 h 719448"/>
              <a:gd name="connsiteX6" fmla="*/ 46592 w 726214"/>
              <a:gd name="connsiteY6" fmla="*/ 336388 h 719448"/>
              <a:gd name="connsiteX7" fmla="*/ 58949 w 726214"/>
              <a:gd name="connsiteY7" fmla="*/ 558810 h 719448"/>
              <a:gd name="connsiteX8" fmla="*/ 157803 w 726214"/>
              <a:gd name="connsiteY8" fmla="*/ 719448 h 719448"/>
              <a:gd name="connsiteX9" fmla="*/ 170160 w 726214"/>
              <a:gd name="connsiteY9" fmla="*/ 682377 h 719448"/>
              <a:gd name="connsiteX10" fmla="*/ 219587 w 726214"/>
              <a:gd name="connsiteY10" fmla="*/ 670021 h 719448"/>
              <a:gd name="connsiteX11" fmla="*/ 355511 w 726214"/>
              <a:gd name="connsiteY11" fmla="*/ 645307 h 719448"/>
              <a:gd name="connsiteX12" fmla="*/ 713857 w 726214"/>
              <a:gd name="connsiteY12" fmla="*/ 620594 h 719448"/>
              <a:gd name="connsiteX13" fmla="*/ 701500 w 726214"/>
              <a:gd name="connsiteY13" fmla="*/ 410529 h 719448"/>
              <a:gd name="connsiteX14" fmla="*/ 652073 w 726214"/>
              <a:gd name="connsiteY14" fmla="*/ 385815 h 719448"/>
              <a:gd name="connsiteX15" fmla="*/ 627360 w 726214"/>
              <a:gd name="connsiteY15" fmla="*/ 348745 h 719448"/>
              <a:gd name="connsiteX16" fmla="*/ 392582 w 726214"/>
              <a:gd name="connsiteY16" fmla="*/ 311675 h 719448"/>
              <a:gd name="connsiteX17" fmla="*/ 726214 w 726214"/>
              <a:gd name="connsiteY17" fmla="*/ 151037 h 71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214" h="719448">
                <a:moveTo>
                  <a:pt x="726214" y="151037"/>
                </a:moveTo>
                <a:lnTo>
                  <a:pt x="726214" y="151037"/>
                </a:lnTo>
                <a:cubicBezTo>
                  <a:pt x="697382" y="126323"/>
                  <a:pt x="672058" y="96798"/>
                  <a:pt x="639717" y="76896"/>
                </a:cubicBezTo>
                <a:cubicBezTo>
                  <a:pt x="617531" y="63243"/>
                  <a:pt x="590747" y="58895"/>
                  <a:pt x="565576" y="52183"/>
                </a:cubicBezTo>
                <a:cubicBezTo>
                  <a:pt x="432060" y="16579"/>
                  <a:pt x="430063" y="25849"/>
                  <a:pt x="269014" y="15113"/>
                </a:cubicBezTo>
                <a:cubicBezTo>
                  <a:pt x="182517" y="19232"/>
                  <a:pt x="75502" y="-28614"/>
                  <a:pt x="9522" y="27469"/>
                </a:cubicBezTo>
                <a:cubicBezTo>
                  <a:pt x="-22130" y="54373"/>
                  <a:pt x="34227" y="280744"/>
                  <a:pt x="46592" y="336388"/>
                </a:cubicBezTo>
                <a:cubicBezTo>
                  <a:pt x="50711" y="410529"/>
                  <a:pt x="44926" y="485891"/>
                  <a:pt x="58949" y="558810"/>
                </a:cubicBezTo>
                <a:cubicBezTo>
                  <a:pt x="70573" y="619257"/>
                  <a:pt x="120868" y="673279"/>
                  <a:pt x="157803" y="719448"/>
                </a:cubicBezTo>
                <a:cubicBezTo>
                  <a:pt x="161922" y="707091"/>
                  <a:pt x="159989" y="690514"/>
                  <a:pt x="170160" y="682377"/>
                </a:cubicBezTo>
                <a:cubicBezTo>
                  <a:pt x="183421" y="671768"/>
                  <a:pt x="202934" y="673352"/>
                  <a:pt x="219587" y="670021"/>
                </a:cubicBezTo>
                <a:cubicBezTo>
                  <a:pt x="264744" y="660990"/>
                  <a:pt x="309689" y="649889"/>
                  <a:pt x="355511" y="645307"/>
                </a:cubicBezTo>
                <a:cubicBezTo>
                  <a:pt x="474649" y="633393"/>
                  <a:pt x="713857" y="620594"/>
                  <a:pt x="713857" y="620594"/>
                </a:cubicBezTo>
                <a:cubicBezTo>
                  <a:pt x="709738" y="550572"/>
                  <a:pt x="719351" y="478362"/>
                  <a:pt x="701500" y="410529"/>
                </a:cubicBezTo>
                <a:cubicBezTo>
                  <a:pt x="696812" y="392715"/>
                  <a:pt x="666224" y="397608"/>
                  <a:pt x="652073" y="385815"/>
                </a:cubicBezTo>
                <a:cubicBezTo>
                  <a:pt x="640664" y="376308"/>
                  <a:pt x="638769" y="358252"/>
                  <a:pt x="627360" y="348745"/>
                </a:cubicBezTo>
                <a:cubicBezTo>
                  <a:pt x="568118" y="299376"/>
                  <a:pt x="398760" y="348745"/>
                  <a:pt x="392582" y="311675"/>
                </a:cubicBezTo>
                <a:lnTo>
                  <a:pt x="726214" y="151037"/>
                </a:lnTo>
                <a:close/>
              </a:path>
            </a:pathLst>
          </a:cu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Frihandsfigur 7"/>
          <p:cNvSpPr/>
          <p:nvPr/>
        </p:nvSpPr>
        <p:spPr>
          <a:xfrm>
            <a:off x="6960097" y="229246"/>
            <a:ext cx="3437059" cy="2414065"/>
          </a:xfrm>
          <a:custGeom>
            <a:avLst/>
            <a:gdLst>
              <a:gd name="connsiteX0" fmla="*/ 1138747 w 3437059"/>
              <a:gd name="connsiteY0" fmla="*/ 189849 h 2414065"/>
              <a:gd name="connsiteX1" fmla="*/ 1138747 w 3437059"/>
              <a:gd name="connsiteY1" fmla="*/ 189849 h 2414065"/>
              <a:gd name="connsiteX2" fmla="*/ 792758 w 3437059"/>
              <a:gd name="connsiteY2" fmla="*/ 214562 h 2414065"/>
              <a:gd name="connsiteX3" fmla="*/ 743330 w 3437059"/>
              <a:gd name="connsiteY3" fmla="*/ 226919 h 2414065"/>
              <a:gd name="connsiteX4" fmla="*/ 669190 w 3437059"/>
              <a:gd name="connsiteY4" fmla="*/ 251632 h 2414065"/>
              <a:gd name="connsiteX5" fmla="*/ 632120 w 3437059"/>
              <a:gd name="connsiteY5" fmla="*/ 288703 h 2414065"/>
              <a:gd name="connsiteX6" fmla="*/ 570336 w 3437059"/>
              <a:gd name="connsiteY6" fmla="*/ 301059 h 2414065"/>
              <a:gd name="connsiteX7" fmla="*/ 545622 w 3437059"/>
              <a:gd name="connsiteY7" fmla="*/ 350486 h 2414065"/>
              <a:gd name="connsiteX8" fmla="*/ 508552 w 3437059"/>
              <a:gd name="connsiteY8" fmla="*/ 511124 h 2414065"/>
              <a:gd name="connsiteX9" fmla="*/ 446768 w 3437059"/>
              <a:gd name="connsiteY9" fmla="*/ 535838 h 2414065"/>
              <a:gd name="connsiteX10" fmla="*/ 347914 w 3437059"/>
              <a:gd name="connsiteY10" fmla="*/ 585265 h 2414065"/>
              <a:gd name="connsiteX11" fmla="*/ 310844 w 3437059"/>
              <a:gd name="connsiteY11" fmla="*/ 647049 h 2414065"/>
              <a:gd name="connsiteX12" fmla="*/ 286130 w 3437059"/>
              <a:gd name="connsiteY12" fmla="*/ 795330 h 2414065"/>
              <a:gd name="connsiteX13" fmla="*/ 236703 w 3437059"/>
              <a:gd name="connsiteY13" fmla="*/ 807686 h 2414065"/>
              <a:gd name="connsiteX14" fmla="*/ 174920 w 3437059"/>
              <a:gd name="connsiteY14" fmla="*/ 820043 h 2414065"/>
              <a:gd name="connsiteX15" fmla="*/ 162563 w 3437059"/>
              <a:gd name="connsiteY15" fmla="*/ 857114 h 2414065"/>
              <a:gd name="connsiteX16" fmla="*/ 125493 w 3437059"/>
              <a:gd name="connsiteY16" fmla="*/ 906541 h 2414065"/>
              <a:gd name="connsiteX17" fmla="*/ 150206 w 3437059"/>
              <a:gd name="connsiteY17" fmla="*/ 1166032 h 2414065"/>
              <a:gd name="connsiteX18" fmla="*/ 162563 w 3437059"/>
              <a:gd name="connsiteY18" fmla="*/ 1203103 h 2414065"/>
              <a:gd name="connsiteX19" fmla="*/ 199633 w 3437059"/>
              <a:gd name="connsiteY19" fmla="*/ 1252530 h 2414065"/>
              <a:gd name="connsiteX20" fmla="*/ 224347 w 3437059"/>
              <a:gd name="connsiteY20" fmla="*/ 1339027 h 2414065"/>
              <a:gd name="connsiteX21" fmla="*/ 249060 w 3437059"/>
              <a:gd name="connsiteY21" fmla="*/ 1376097 h 2414065"/>
              <a:gd name="connsiteX22" fmla="*/ 273774 w 3437059"/>
              <a:gd name="connsiteY22" fmla="*/ 1425524 h 2414065"/>
              <a:gd name="connsiteX23" fmla="*/ 298487 w 3437059"/>
              <a:gd name="connsiteY23" fmla="*/ 1462595 h 2414065"/>
              <a:gd name="connsiteX24" fmla="*/ 335558 w 3437059"/>
              <a:gd name="connsiteY24" fmla="*/ 1524378 h 2414065"/>
              <a:gd name="connsiteX25" fmla="*/ 409698 w 3437059"/>
              <a:gd name="connsiteY25" fmla="*/ 1573805 h 2414065"/>
              <a:gd name="connsiteX26" fmla="*/ 446768 w 3437059"/>
              <a:gd name="connsiteY26" fmla="*/ 1610876 h 2414065"/>
              <a:gd name="connsiteX27" fmla="*/ 347914 w 3437059"/>
              <a:gd name="connsiteY27" fmla="*/ 1685016 h 2414065"/>
              <a:gd name="connsiteX28" fmla="*/ 211990 w 3437059"/>
              <a:gd name="connsiteY28" fmla="*/ 1759157 h 2414065"/>
              <a:gd name="connsiteX29" fmla="*/ 63709 w 3437059"/>
              <a:gd name="connsiteY29" fmla="*/ 1820941 h 2414065"/>
              <a:gd name="connsiteX30" fmla="*/ 26639 w 3437059"/>
              <a:gd name="connsiteY30" fmla="*/ 1858011 h 2414065"/>
              <a:gd name="connsiteX31" fmla="*/ 26639 w 3437059"/>
              <a:gd name="connsiteY31" fmla="*/ 2142216 h 2414065"/>
              <a:gd name="connsiteX32" fmla="*/ 63709 w 3437059"/>
              <a:gd name="connsiteY32" fmla="*/ 2154573 h 2414065"/>
              <a:gd name="connsiteX33" fmla="*/ 76066 w 3437059"/>
              <a:gd name="connsiteY33" fmla="*/ 2204000 h 2414065"/>
              <a:gd name="connsiteX34" fmla="*/ 113136 w 3437059"/>
              <a:gd name="connsiteY34" fmla="*/ 2216357 h 2414065"/>
              <a:gd name="connsiteX35" fmla="*/ 187276 w 3437059"/>
              <a:gd name="connsiteY35" fmla="*/ 2265784 h 2414065"/>
              <a:gd name="connsiteX36" fmla="*/ 335558 w 3437059"/>
              <a:gd name="connsiteY36" fmla="*/ 2302854 h 2414065"/>
              <a:gd name="connsiteX37" fmla="*/ 496195 w 3437059"/>
              <a:gd name="connsiteY37" fmla="*/ 2265784 h 2414065"/>
              <a:gd name="connsiteX38" fmla="*/ 570336 w 3437059"/>
              <a:gd name="connsiteY38" fmla="*/ 2216357 h 2414065"/>
              <a:gd name="connsiteX39" fmla="*/ 619763 w 3437059"/>
              <a:gd name="connsiteY39" fmla="*/ 2204000 h 2414065"/>
              <a:gd name="connsiteX40" fmla="*/ 693903 w 3437059"/>
              <a:gd name="connsiteY40" fmla="*/ 2179286 h 2414065"/>
              <a:gd name="connsiteX41" fmla="*/ 829828 w 3437059"/>
              <a:gd name="connsiteY41" fmla="*/ 2191643 h 2414065"/>
              <a:gd name="connsiteX42" fmla="*/ 879255 w 3437059"/>
              <a:gd name="connsiteY42" fmla="*/ 2228714 h 2414065"/>
              <a:gd name="connsiteX43" fmla="*/ 1002822 w 3437059"/>
              <a:gd name="connsiteY43" fmla="*/ 2278141 h 2414065"/>
              <a:gd name="connsiteX44" fmla="*/ 1076963 w 3437059"/>
              <a:gd name="connsiteY44" fmla="*/ 2302854 h 2414065"/>
              <a:gd name="connsiteX45" fmla="*/ 1509449 w 3437059"/>
              <a:gd name="connsiteY45" fmla="*/ 2315211 h 2414065"/>
              <a:gd name="connsiteX46" fmla="*/ 1583590 w 3437059"/>
              <a:gd name="connsiteY46" fmla="*/ 2352281 h 2414065"/>
              <a:gd name="connsiteX47" fmla="*/ 1756585 w 3437059"/>
              <a:gd name="connsiteY47" fmla="*/ 2414065 h 2414065"/>
              <a:gd name="connsiteX48" fmla="*/ 1904866 w 3437059"/>
              <a:gd name="connsiteY48" fmla="*/ 2401708 h 2414065"/>
              <a:gd name="connsiteX49" fmla="*/ 1941936 w 3437059"/>
              <a:gd name="connsiteY49" fmla="*/ 2364638 h 2414065"/>
              <a:gd name="connsiteX50" fmla="*/ 2003720 w 3437059"/>
              <a:gd name="connsiteY50" fmla="*/ 2327568 h 2414065"/>
              <a:gd name="connsiteX51" fmla="*/ 2053147 w 3437059"/>
              <a:gd name="connsiteY51" fmla="*/ 2265784 h 2414065"/>
              <a:gd name="connsiteX52" fmla="*/ 2114930 w 3437059"/>
              <a:gd name="connsiteY52" fmla="*/ 2253427 h 2414065"/>
              <a:gd name="connsiteX53" fmla="*/ 2164358 w 3437059"/>
              <a:gd name="connsiteY53" fmla="*/ 2241070 h 2414065"/>
              <a:gd name="connsiteX54" fmla="*/ 2362066 w 3437059"/>
              <a:gd name="connsiteY54" fmla="*/ 2204000 h 2414065"/>
              <a:gd name="connsiteX55" fmla="*/ 2399136 w 3437059"/>
              <a:gd name="connsiteY55" fmla="*/ 2191643 h 2414065"/>
              <a:gd name="connsiteX56" fmla="*/ 2460920 w 3437059"/>
              <a:gd name="connsiteY56" fmla="*/ 2105146 h 2414065"/>
              <a:gd name="connsiteX57" fmla="*/ 2473276 w 3437059"/>
              <a:gd name="connsiteY57" fmla="*/ 2055719 h 2414065"/>
              <a:gd name="connsiteX58" fmla="*/ 2732768 w 3437059"/>
              <a:gd name="connsiteY58" fmla="*/ 2031005 h 2414065"/>
              <a:gd name="connsiteX59" fmla="*/ 2769839 w 3437059"/>
              <a:gd name="connsiteY59" fmla="*/ 1993935 h 2414065"/>
              <a:gd name="connsiteX60" fmla="*/ 2831622 w 3437059"/>
              <a:gd name="connsiteY60" fmla="*/ 1956865 h 2414065"/>
              <a:gd name="connsiteX61" fmla="*/ 2843979 w 3437059"/>
              <a:gd name="connsiteY61" fmla="*/ 1919795 h 2414065"/>
              <a:gd name="connsiteX62" fmla="*/ 2868693 w 3437059"/>
              <a:gd name="connsiteY62" fmla="*/ 1882724 h 2414065"/>
              <a:gd name="connsiteX63" fmla="*/ 2881049 w 3437059"/>
              <a:gd name="connsiteY63" fmla="*/ 1845654 h 2414065"/>
              <a:gd name="connsiteX64" fmla="*/ 2905763 w 3437059"/>
              <a:gd name="connsiteY64" fmla="*/ 1808584 h 2414065"/>
              <a:gd name="connsiteX65" fmla="*/ 2942833 w 3437059"/>
              <a:gd name="connsiteY65" fmla="*/ 1709730 h 2414065"/>
              <a:gd name="connsiteX66" fmla="*/ 2967547 w 3437059"/>
              <a:gd name="connsiteY66" fmla="*/ 1549092 h 2414065"/>
              <a:gd name="connsiteX67" fmla="*/ 3004617 w 3437059"/>
              <a:gd name="connsiteY67" fmla="*/ 1524378 h 2414065"/>
              <a:gd name="connsiteX68" fmla="*/ 3029330 w 3437059"/>
              <a:gd name="connsiteY68" fmla="*/ 1487308 h 2414065"/>
              <a:gd name="connsiteX69" fmla="*/ 3066401 w 3437059"/>
              <a:gd name="connsiteY69" fmla="*/ 1437881 h 2414065"/>
              <a:gd name="connsiteX70" fmla="*/ 3103471 w 3437059"/>
              <a:gd name="connsiteY70" fmla="*/ 1351384 h 2414065"/>
              <a:gd name="connsiteX71" fmla="*/ 3140541 w 3437059"/>
              <a:gd name="connsiteY71" fmla="*/ 1301957 h 2414065"/>
              <a:gd name="connsiteX72" fmla="*/ 3152898 w 3437059"/>
              <a:gd name="connsiteY72" fmla="*/ 1264886 h 2414065"/>
              <a:gd name="connsiteX73" fmla="*/ 3165255 w 3437059"/>
              <a:gd name="connsiteY73" fmla="*/ 1215459 h 2414065"/>
              <a:gd name="connsiteX74" fmla="*/ 3239395 w 3437059"/>
              <a:gd name="connsiteY74" fmla="*/ 1091892 h 2414065"/>
              <a:gd name="connsiteX75" fmla="*/ 3264109 w 3437059"/>
              <a:gd name="connsiteY75" fmla="*/ 1042465 h 2414065"/>
              <a:gd name="connsiteX76" fmla="*/ 3288822 w 3437059"/>
              <a:gd name="connsiteY76" fmla="*/ 1005395 h 2414065"/>
              <a:gd name="connsiteX77" fmla="*/ 3362963 w 3437059"/>
              <a:gd name="connsiteY77" fmla="*/ 881827 h 2414065"/>
              <a:gd name="connsiteX78" fmla="*/ 3424747 w 3437059"/>
              <a:gd name="connsiteY78" fmla="*/ 807686 h 2414065"/>
              <a:gd name="connsiteX79" fmla="*/ 3400033 w 3437059"/>
              <a:gd name="connsiteY79" fmla="*/ 523481 h 2414065"/>
              <a:gd name="connsiteX80" fmla="*/ 3362963 w 3437059"/>
              <a:gd name="connsiteY80" fmla="*/ 486411 h 2414065"/>
              <a:gd name="connsiteX81" fmla="*/ 3264109 w 3437059"/>
              <a:gd name="connsiteY81" fmla="*/ 449341 h 2414065"/>
              <a:gd name="connsiteX82" fmla="*/ 3115828 w 3437059"/>
              <a:gd name="connsiteY82" fmla="*/ 375200 h 2414065"/>
              <a:gd name="connsiteX83" fmla="*/ 3041687 w 3437059"/>
              <a:gd name="connsiteY83" fmla="*/ 338130 h 2414065"/>
              <a:gd name="connsiteX84" fmla="*/ 3004617 w 3437059"/>
              <a:gd name="connsiteY84" fmla="*/ 313416 h 2414065"/>
              <a:gd name="connsiteX85" fmla="*/ 2918120 w 3437059"/>
              <a:gd name="connsiteY85" fmla="*/ 276346 h 2414065"/>
              <a:gd name="connsiteX86" fmla="*/ 2794552 w 3437059"/>
              <a:gd name="connsiteY86" fmla="*/ 177492 h 2414065"/>
              <a:gd name="connsiteX87" fmla="*/ 2757482 w 3437059"/>
              <a:gd name="connsiteY87" fmla="*/ 165135 h 2414065"/>
              <a:gd name="connsiteX88" fmla="*/ 2708055 w 3437059"/>
              <a:gd name="connsiteY88" fmla="*/ 140422 h 2414065"/>
              <a:gd name="connsiteX89" fmla="*/ 2646271 w 3437059"/>
              <a:gd name="connsiteY89" fmla="*/ 128065 h 2414065"/>
              <a:gd name="connsiteX90" fmla="*/ 2522703 w 3437059"/>
              <a:gd name="connsiteY90" fmla="*/ 90995 h 2414065"/>
              <a:gd name="connsiteX91" fmla="*/ 2473276 w 3437059"/>
              <a:gd name="connsiteY91" fmla="*/ 78638 h 2414065"/>
              <a:gd name="connsiteX92" fmla="*/ 2312639 w 3437059"/>
              <a:gd name="connsiteY92" fmla="*/ 90995 h 2414065"/>
              <a:gd name="connsiteX93" fmla="*/ 2176714 w 3437059"/>
              <a:gd name="connsiteY93" fmla="*/ 53924 h 2414065"/>
              <a:gd name="connsiteX94" fmla="*/ 2090217 w 3437059"/>
              <a:gd name="connsiteY94" fmla="*/ 41568 h 2414065"/>
              <a:gd name="connsiteX95" fmla="*/ 2040790 w 3437059"/>
              <a:gd name="connsiteY95" fmla="*/ 29211 h 2414065"/>
              <a:gd name="connsiteX96" fmla="*/ 1966649 w 3437059"/>
              <a:gd name="connsiteY96" fmla="*/ 16854 h 2414065"/>
              <a:gd name="connsiteX97" fmla="*/ 1904866 w 3437059"/>
              <a:gd name="connsiteY97" fmla="*/ 4497 h 2414065"/>
              <a:gd name="connsiteX98" fmla="*/ 1534163 w 3437059"/>
              <a:gd name="connsiteY98" fmla="*/ 16854 h 2414065"/>
              <a:gd name="connsiteX99" fmla="*/ 1484736 w 3437059"/>
              <a:gd name="connsiteY99" fmla="*/ 115708 h 2414065"/>
              <a:gd name="connsiteX100" fmla="*/ 1422952 w 3437059"/>
              <a:gd name="connsiteY100" fmla="*/ 128065 h 2414065"/>
              <a:gd name="connsiteX101" fmla="*/ 1200530 w 3437059"/>
              <a:gd name="connsiteY101" fmla="*/ 189849 h 2414065"/>
              <a:gd name="connsiteX102" fmla="*/ 1138747 w 3437059"/>
              <a:gd name="connsiteY102" fmla="*/ 189849 h 241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3437059" h="2414065">
                <a:moveTo>
                  <a:pt x="1138747" y="189849"/>
                </a:moveTo>
                <a:lnTo>
                  <a:pt x="1138747" y="189849"/>
                </a:lnTo>
                <a:cubicBezTo>
                  <a:pt x="998815" y="196512"/>
                  <a:pt x="914983" y="192339"/>
                  <a:pt x="792758" y="214562"/>
                </a:cubicBezTo>
                <a:cubicBezTo>
                  <a:pt x="776049" y="217600"/>
                  <a:pt x="759597" y="222039"/>
                  <a:pt x="743330" y="226919"/>
                </a:cubicBezTo>
                <a:cubicBezTo>
                  <a:pt x="718379" y="234404"/>
                  <a:pt x="669190" y="251632"/>
                  <a:pt x="669190" y="251632"/>
                </a:cubicBezTo>
                <a:cubicBezTo>
                  <a:pt x="656833" y="263989"/>
                  <a:pt x="647750" y="280888"/>
                  <a:pt x="632120" y="288703"/>
                </a:cubicBezTo>
                <a:cubicBezTo>
                  <a:pt x="613335" y="298096"/>
                  <a:pt x="587427" y="288852"/>
                  <a:pt x="570336" y="301059"/>
                </a:cubicBezTo>
                <a:cubicBezTo>
                  <a:pt x="555347" y="311766"/>
                  <a:pt x="553860" y="334010"/>
                  <a:pt x="545622" y="350486"/>
                </a:cubicBezTo>
                <a:cubicBezTo>
                  <a:pt x="540735" y="379807"/>
                  <a:pt x="525310" y="489578"/>
                  <a:pt x="508552" y="511124"/>
                </a:cubicBezTo>
                <a:cubicBezTo>
                  <a:pt x="494934" y="528633"/>
                  <a:pt x="466607" y="525918"/>
                  <a:pt x="446768" y="535838"/>
                </a:cubicBezTo>
                <a:cubicBezTo>
                  <a:pt x="330046" y="594200"/>
                  <a:pt x="431508" y="557400"/>
                  <a:pt x="347914" y="585265"/>
                </a:cubicBezTo>
                <a:cubicBezTo>
                  <a:pt x="335557" y="605860"/>
                  <a:pt x="317621" y="624008"/>
                  <a:pt x="310844" y="647049"/>
                </a:cubicBezTo>
                <a:cubicBezTo>
                  <a:pt x="296705" y="695122"/>
                  <a:pt x="307129" y="749833"/>
                  <a:pt x="286130" y="795330"/>
                </a:cubicBezTo>
                <a:cubicBezTo>
                  <a:pt x="279013" y="810750"/>
                  <a:pt x="253281" y="804002"/>
                  <a:pt x="236703" y="807686"/>
                </a:cubicBezTo>
                <a:cubicBezTo>
                  <a:pt x="216201" y="812242"/>
                  <a:pt x="195514" y="815924"/>
                  <a:pt x="174920" y="820043"/>
                </a:cubicBezTo>
                <a:cubicBezTo>
                  <a:pt x="170801" y="832400"/>
                  <a:pt x="169025" y="845805"/>
                  <a:pt x="162563" y="857114"/>
                </a:cubicBezTo>
                <a:cubicBezTo>
                  <a:pt x="152345" y="874995"/>
                  <a:pt x="126316" y="885963"/>
                  <a:pt x="125493" y="906541"/>
                </a:cubicBezTo>
                <a:cubicBezTo>
                  <a:pt x="122020" y="993360"/>
                  <a:pt x="139429" y="1079815"/>
                  <a:pt x="150206" y="1166032"/>
                </a:cubicBezTo>
                <a:cubicBezTo>
                  <a:pt x="151822" y="1178957"/>
                  <a:pt x="156101" y="1191794"/>
                  <a:pt x="162563" y="1203103"/>
                </a:cubicBezTo>
                <a:cubicBezTo>
                  <a:pt x="172781" y="1220984"/>
                  <a:pt x="187276" y="1236054"/>
                  <a:pt x="199633" y="1252530"/>
                </a:cubicBezTo>
                <a:cubicBezTo>
                  <a:pt x="207871" y="1281362"/>
                  <a:pt x="213210" y="1311186"/>
                  <a:pt x="224347" y="1339027"/>
                </a:cubicBezTo>
                <a:cubicBezTo>
                  <a:pt x="229862" y="1352816"/>
                  <a:pt x="241692" y="1363203"/>
                  <a:pt x="249060" y="1376097"/>
                </a:cubicBezTo>
                <a:cubicBezTo>
                  <a:pt x="258199" y="1392090"/>
                  <a:pt x="264635" y="1409531"/>
                  <a:pt x="273774" y="1425524"/>
                </a:cubicBezTo>
                <a:cubicBezTo>
                  <a:pt x="281142" y="1438418"/>
                  <a:pt x="290616" y="1450001"/>
                  <a:pt x="298487" y="1462595"/>
                </a:cubicBezTo>
                <a:cubicBezTo>
                  <a:pt x="311216" y="1482961"/>
                  <a:pt x="318575" y="1507395"/>
                  <a:pt x="335558" y="1524378"/>
                </a:cubicBezTo>
                <a:cubicBezTo>
                  <a:pt x="356560" y="1545380"/>
                  <a:pt x="388696" y="1552802"/>
                  <a:pt x="409698" y="1573805"/>
                </a:cubicBezTo>
                <a:lnTo>
                  <a:pt x="446768" y="1610876"/>
                </a:lnTo>
                <a:cubicBezTo>
                  <a:pt x="388990" y="1668654"/>
                  <a:pt x="429802" y="1633835"/>
                  <a:pt x="347914" y="1685016"/>
                </a:cubicBezTo>
                <a:cubicBezTo>
                  <a:pt x="296344" y="1717248"/>
                  <a:pt x="284057" y="1735135"/>
                  <a:pt x="211990" y="1759157"/>
                </a:cubicBezTo>
                <a:cubicBezTo>
                  <a:pt x="147713" y="1780582"/>
                  <a:pt x="110099" y="1782282"/>
                  <a:pt x="63709" y="1820941"/>
                </a:cubicBezTo>
                <a:cubicBezTo>
                  <a:pt x="50284" y="1832128"/>
                  <a:pt x="38996" y="1845654"/>
                  <a:pt x="26639" y="1858011"/>
                </a:cubicBezTo>
                <a:cubicBezTo>
                  <a:pt x="-8129" y="1962313"/>
                  <a:pt x="-9624" y="1951836"/>
                  <a:pt x="26639" y="2142216"/>
                </a:cubicBezTo>
                <a:cubicBezTo>
                  <a:pt x="29076" y="2155011"/>
                  <a:pt x="51352" y="2150454"/>
                  <a:pt x="63709" y="2154573"/>
                </a:cubicBezTo>
                <a:cubicBezTo>
                  <a:pt x="67828" y="2171049"/>
                  <a:pt x="65457" y="2190739"/>
                  <a:pt x="76066" y="2204000"/>
                </a:cubicBezTo>
                <a:cubicBezTo>
                  <a:pt x="84203" y="2214171"/>
                  <a:pt x="102298" y="2209132"/>
                  <a:pt x="113136" y="2216357"/>
                </a:cubicBezTo>
                <a:cubicBezTo>
                  <a:pt x="185984" y="2264923"/>
                  <a:pt x="113825" y="2246197"/>
                  <a:pt x="187276" y="2265784"/>
                </a:cubicBezTo>
                <a:cubicBezTo>
                  <a:pt x="236504" y="2278911"/>
                  <a:pt x="335558" y="2302854"/>
                  <a:pt x="335558" y="2302854"/>
                </a:cubicBezTo>
                <a:cubicBezTo>
                  <a:pt x="389104" y="2290497"/>
                  <a:pt x="444630" y="2284781"/>
                  <a:pt x="496195" y="2265784"/>
                </a:cubicBezTo>
                <a:cubicBezTo>
                  <a:pt x="524066" y="2255516"/>
                  <a:pt x="543770" y="2229640"/>
                  <a:pt x="570336" y="2216357"/>
                </a:cubicBezTo>
                <a:cubicBezTo>
                  <a:pt x="585526" y="2208762"/>
                  <a:pt x="603497" y="2208880"/>
                  <a:pt x="619763" y="2204000"/>
                </a:cubicBezTo>
                <a:cubicBezTo>
                  <a:pt x="644715" y="2196514"/>
                  <a:pt x="669190" y="2187524"/>
                  <a:pt x="693903" y="2179286"/>
                </a:cubicBezTo>
                <a:cubicBezTo>
                  <a:pt x="739211" y="2183405"/>
                  <a:pt x="785869" y="2179920"/>
                  <a:pt x="829828" y="2191643"/>
                </a:cubicBezTo>
                <a:cubicBezTo>
                  <a:pt x="849727" y="2196950"/>
                  <a:pt x="862119" y="2217290"/>
                  <a:pt x="879255" y="2228714"/>
                </a:cubicBezTo>
                <a:cubicBezTo>
                  <a:pt x="963556" y="2284915"/>
                  <a:pt x="913546" y="2253793"/>
                  <a:pt x="1002822" y="2278141"/>
                </a:cubicBezTo>
                <a:cubicBezTo>
                  <a:pt x="1027955" y="2284995"/>
                  <a:pt x="1050982" y="2300953"/>
                  <a:pt x="1076963" y="2302854"/>
                </a:cubicBezTo>
                <a:cubicBezTo>
                  <a:pt x="1220799" y="2313379"/>
                  <a:pt x="1365287" y="2311092"/>
                  <a:pt x="1509449" y="2315211"/>
                </a:cubicBezTo>
                <a:cubicBezTo>
                  <a:pt x="1590693" y="2369371"/>
                  <a:pt x="1503195" y="2315738"/>
                  <a:pt x="1583590" y="2352281"/>
                </a:cubicBezTo>
                <a:cubicBezTo>
                  <a:pt x="1723999" y="2416104"/>
                  <a:pt x="1633084" y="2393481"/>
                  <a:pt x="1756585" y="2414065"/>
                </a:cubicBezTo>
                <a:cubicBezTo>
                  <a:pt x="1806012" y="2409946"/>
                  <a:pt x="1856942" y="2414488"/>
                  <a:pt x="1904866" y="2401708"/>
                </a:cubicBezTo>
                <a:cubicBezTo>
                  <a:pt x="1921751" y="2397205"/>
                  <a:pt x="1927956" y="2375123"/>
                  <a:pt x="1941936" y="2364638"/>
                </a:cubicBezTo>
                <a:cubicBezTo>
                  <a:pt x="1961150" y="2350228"/>
                  <a:pt x="1983125" y="2339925"/>
                  <a:pt x="2003720" y="2327568"/>
                </a:cubicBezTo>
                <a:cubicBezTo>
                  <a:pt x="2020196" y="2306973"/>
                  <a:pt x="2031203" y="2280414"/>
                  <a:pt x="2053147" y="2265784"/>
                </a:cubicBezTo>
                <a:cubicBezTo>
                  <a:pt x="2070622" y="2254134"/>
                  <a:pt x="2094428" y="2257983"/>
                  <a:pt x="2114930" y="2253427"/>
                </a:cubicBezTo>
                <a:cubicBezTo>
                  <a:pt x="2131509" y="2249743"/>
                  <a:pt x="2147705" y="2244401"/>
                  <a:pt x="2164358" y="2241070"/>
                </a:cubicBezTo>
                <a:cubicBezTo>
                  <a:pt x="2316781" y="2210586"/>
                  <a:pt x="2152149" y="2252443"/>
                  <a:pt x="2362066" y="2204000"/>
                </a:cubicBezTo>
                <a:cubicBezTo>
                  <a:pt x="2374758" y="2201071"/>
                  <a:pt x="2386779" y="2195762"/>
                  <a:pt x="2399136" y="2191643"/>
                </a:cubicBezTo>
                <a:cubicBezTo>
                  <a:pt x="2403352" y="2186021"/>
                  <a:pt x="2454899" y="2119196"/>
                  <a:pt x="2460920" y="2105146"/>
                </a:cubicBezTo>
                <a:cubicBezTo>
                  <a:pt x="2467610" y="2089536"/>
                  <a:pt x="2456892" y="2060187"/>
                  <a:pt x="2473276" y="2055719"/>
                </a:cubicBezTo>
                <a:cubicBezTo>
                  <a:pt x="2557103" y="2032857"/>
                  <a:pt x="2646271" y="2039243"/>
                  <a:pt x="2732768" y="2031005"/>
                </a:cubicBezTo>
                <a:cubicBezTo>
                  <a:pt x="2745125" y="2018648"/>
                  <a:pt x="2755859" y="2004420"/>
                  <a:pt x="2769839" y="1993935"/>
                </a:cubicBezTo>
                <a:cubicBezTo>
                  <a:pt x="2789053" y="1979525"/>
                  <a:pt x="2814639" y="1973848"/>
                  <a:pt x="2831622" y="1956865"/>
                </a:cubicBezTo>
                <a:cubicBezTo>
                  <a:pt x="2840832" y="1947655"/>
                  <a:pt x="2838154" y="1931445"/>
                  <a:pt x="2843979" y="1919795"/>
                </a:cubicBezTo>
                <a:cubicBezTo>
                  <a:pt x="2850621" y="1906512"/>
                  <a:pt x="2860455" y="1895081"/>
                  <a:pt x="2868693" y="1882724"/>
                </a:cubicBezTo>
                <a:cubicBezTo>
                  <a:pt x="2872812" y="1870367"/>
                  <a:pt x="2875224" y="1857304"/>
                  <a:pt x="2881049" y="1845654"/>
                </a:cubicBezTo>
                <a:cubicBezTo>
                  <a:pt x="2887691" y="1832371"/>
                  <a:pt x="2900548" y="1822489"/>
                  <a:pt x="2905763" y="1808584"/>
                </a:cubicBezTo>
                <a:cubicBezTo>
                  <a:pt x="2951573" y="1686426"/>
                  <a:pt x="2884875" y="1796668"/>
                  <a:pt x="2942833" y="1709730"/>
                </a:cubicBezTo>
                <a:cubicBezTo>
                  <a:pt x="2951071" y="1656184"/>
                  <a:pt x="2950415" y="1600488"/>
                  <a:pt x="2967547" y="1549092"/>
                </a:cubicBezTo>
                <a:cubicBezTo>
                  <a:pt x="2972243" y="1535003"/>
                  <a:pt x="2994116" y="1534879"/>
                  <a:pt x="3004617" y="1524378"/>
                </a:cubicBezTo>
                <a:cubicBezTo>
                  <a:pt x="3015118" y="1513877"/>
                  <a:pt x="3020698" y="1499393"/>
                  <a:pt x="3029330" y="1487308"/>
                </a:cubicBezTo>
                <a:cubicBezTo>
                  <a:pt x="3041301" y="1470549"/>
                  <a:pt x="3054044" y="1454357"/>
                  <a:pt x="3066401" y="1437881"/>
                </a:cubicBezTo>
                <a:cubicBezTo>
                  <a:pt x="3078413" y="1401847"/>
                  <a:pt x="3081659" y="1386283"/>
                  <a:pt x="3103471" y="1351384"/>
                </a:cubicBezTo>
                <a:cubicBezTo>
                  <a:pt x="3114386" y="1333920"/>
                  <a:pt x="3128184" y="1318433"/>
                  <a:pt x="3140541" y="1301957"/>
                </a:cubicBezTo>
                <a:cubicBezTo>
                  <a:pt x="3144660" y="1289600"/>
                  <a:pt x="3149320" y="1277410"/>
                  <a:pt x="3152898" y="1264886"/>
                </a:cubicBezTo>
                <a:cubicBezTo>
                  <a:pt x="3157564" y="1248557"/>
                  <a:pt x="3158948" y="1231227"/>
                  <a:pt x="3165255" y="1215459"/>
                </a:cubicBezTo>
                <a:cubicBezTo>
                  <a:pt x="3207150" y="1110723"/>
                  <a:pt x="3189016" y="1172498"/>
                  <a:pt x="3239395" y="1091892"/>
                </a:cubicBezTo>
                <a:cubicBezTo>
                  <a:pt x="3249158" y="1076272"/>
                  <a:pt x="3254970" y="1058458"/>
                  <a:pt x="3264109" y="1042465"/>
                </a:cubicBezTo>
                <a:cubicBezTo>
                  <a:pt x="3271477" y="1029571"/>
                  <a:pt x="3281039" y="1018043"/>
                  <a:pt x="3288822" y="1005395"/>
                </a:cubicBezTo>
                <a:cubicBezTo>
                  <a:pt x="3313997" y="964486"/>
                  <a:pt x="3328997" y="915793"/>
                  <a:pt x="3362963" y="881827"/>
                </a:cubicBezTo>
                <a:cubicBezTo>
                  <a:pt x="3410534" y="834256"/>
                  <a:pt x="3390340" y="859297"/>
                  <a:pt x="3424747" y="807686"/>
                </a:cubicBezTo>
                <a:cubicBezTo>
                  <a:pt x="3432223" y="717966"/>
                  <a:pt x="3458334" y="605102"/>
                  <a:pt x="3400033" y="523481"/>
                </a:cubicBezTo>
                <a:cubicBezTo>
                  <a:pt x="3389876" y="509261"/>
                  <a:pt x="3377183" y="496568"/>
                  <a:pt x="3362963" y="486411"/>
                </a:cubicBezTo>
                <a:cubicBezTo>
                  <a:pt x="3328167" y="461557"/>
                  <a:pt x="3303913" y="459291"/>
                  <a:pt x="3264109" y="449341"/>
                </a:cubicBezTo>
                <a:cubicBezTo>
                  <a:pt x="3214682" y="424627"/>
                  <a:pt x="3161808" y="405854"/>
                  <a:pt x="3115828" y="375200"/>
                </a:cubicBezTo>
                <a:cubicBezTo>
                  <a:pt x="3067920" y="343261"/>
                  <a:pt x="3092847" y="355182"/>
                  <a:pt x="3041687" y="338130"/>
                </a:cubicBezTo>
                <a:cubicBezTo>
                  <a:pt x="3029330" y="329892"/>
                  <a:pt x="3017900" y="320058"/>
                  <a:pt x="3004617" y="313416"/>
                </a:cubicBezTo>
                <a:cubicBezTo>
                  <a:pt x="2950836" y="286525"/>
                  <a:pt x="2978116" y="319200"/>
                  <a:pt x="2918120" y="276346"/>
                </a:cubicBezTo>
                <a:cubicBezTo>
                  <a:pt x="2875197" y="245687"/>
                  <a:pt x="2844593" y="194173"/>
                  <a:pt x="2794552" y="177492"/>
                </a:cubicBezTo>
                <a:cubicBezTo>
                  <a:pt x="2782195" y="173373"/>
                  <a:pt x="2769454" y="170266"/>
                  <a:pt x="2757482" y="165135"/>
                </a:cubicBezTo>
                <a:cubicBezTo>
                  <a:pt x="2740551" y="157879"/>
                  <a:pt x="2725530" y="146247"/>
                  <a:pt x="2708055" y="140422"/>
                </a:cubicBezTo>
                <a:cubicBezTo>
                  <a:pt x="2688130" y="133780"/>
                  <a:pt x="2666646" y="133159"/>
                  <a:pt x="2646271" y="128065"/>
                </a:cubicBezTo>
                <a:cubicBezTo>
                  <a:pt x="2445206" y="77798"/>
                  <a:pt x="2632547" y="122378"/>
                  <a:pt x="2522703" y="90995"/>
                </a:cubicBezTo>
                <a:cubicBezTo>
                  <a:pt x="2506374" y="86330"/>
                  <a:pt x="2489752" y="82757"/>
                  <a:pt x="2473276" y="78638"/>
                </a:cubicBezTo>
                <a:cubicBezTo>
                  <a:pt x="2419730" y="82757"/>
                  <a:pt x="2366282" y="93549"/>
                  <a:pt x="2312639" y="90995"/>
                </a:cubicBezTo>
                <a:cubicBezTo>
                  <a:pt x="2191113" y="85208"/>
                  <a:pt x="2249856" y="68552"/>
                  <a:pt x="2176714" y="53924"/>
                </a:cubicBezTo>
                <a:cubicBezTo>
                  <a:pt x="2148155" y="48212"/>
                  <a:pt x="2118872" y="46778"/>
                  <a:pt x="2090217" y="41568"/>
                </a:cubicBezTo>
                <a:cubicBezTo>
                  <a:pt x="2073508" y="38530"/>
                  <a:pt x="2057443" y="32542"/>
                  <a:pt x="2040790" y="29211"/>
                </a:cubicBezTo>
                <a:cubicBezTo>
                  <a:pt x="2016222" y="24297"/>
                  <a:pt x="1991299" y="21336"/>
                  <a:pt x="1966649" y="16854"/>
                </a:cubicBezTo>
                <a:cubicBezTo>
                  <a:pt x="1945986" y="13097"/>
                  <a:pt x="1925460" y="8616"/>
                  <a:pt x="1904866" y="4497"/>
                </a:cubicBezTo>
                <a:cubicBezTo>
                  <a:pt x="1781298" y="8616"/>
                  <a:pt x="1653683" y="-14784"/>
                  <a:pt x="1534163" y="16854"/>
                </a:cubicBezTo>
                <a:cubicBezTo>
                  <a:pt x="1498549" y="26281"/>
                  <a:pt x="1520861" y="108483"/>
                  <a:pt x="1484736" y="115708"/>
                </a:cubicBezTo>
                <a:lnTo>
                  <a:pt x="1422952" y="128065"/>
                </a:lnTo>
                <a:cubicBezTo>
                  <a:pt x="1329686" y="221331"/>
                  <a:pt x="1446441" y="119588"/>
                  <a:pt x="1200530" y="189849"/>
                </a:cubicBezTo>
                <a:cubicBezTo>
                  <a:pt x="1105093" y="217117"/>
                  <a:pt x="1149044" y="189849"/>
                  <a:pt x="1138747" y="189849"/>
                </a:cubicBezTo>
                <a:close/>
              </a:path>
            </a:pathLst>
          </a:cu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0" name="Rak 9"/>
          <p:cNvCxnSpPr/>
          <p:nvPr/>
        </p:nvCxnSpPr>
        <p:spPr>
          <a:xfrm>
            <a:off x="1524000" y="3284984"/>
            <a:ext cx="9144000" cy="72008"/>
          </a:xfrm>
          <a:prstGeom prst="line">
            <a:avLst/>
          </a:prstGeom>
          <a:ln w="53975"/>
        </p:spPr>
        <p:style>
          <a:lnRef idx="1">
            <a:schemeClr val="accent1"/>
          </a:lnRef>
          <a:fillRef idx="0">
            <a:schemeClr val="accent1"/>
          </a:fillRef>
          <a:effectRef idx="0">
            <a:schemeClr val="accent1"/>
          </a:effectRef>
          <a:fontRef idx="minor">
            <a:schemeClr val="tx1"/>
          </a:fontRef>
        </p:style>
      </p:cxnSp>
      <p:cxnSp>
        <p:nvCxnSpPr>
          <p:cNvPr id="12" name="Rak 11"/>
          <p:cNvCxnSpPr/>
          <p:nvPr/>
        </p:nvCxnSpPr>
        <p:spPr>
          <a:xfrm flipV="1">
            <a:off x="6023992" y="0"/>
            <a:ext cx="0" cy="6858000"/>
          </a:xfrm>
          <a:prstGeom prst="line">
            <a:avLst/>
          </a:prstGeom>
          <a:ln w="63500">
            <a:prstDash val="sysDash"/>
          </a:ln>
        </p:spPr>
        <p:style>
          <a:lnRef idx="1">
            <a:schemeClr val="accent1"/>
          </a:lnRef>
          <a:fillRef idx="0">
            <a:schemeClr val="accent1"/>
          </a:fillRef>
          <a:effectRef idx="0">
            <a:schemeClr val="accent1"/>
          </a:effectRef>
          <a:fontRef idx="minor">
            <a:schemeClr val="tx1"/>
          </a:fontRef>
        </p:style>
      </p:cxnSp>
      <p:sp>
        <p:nvSpPr>
          <p:cNvPr id="13" name="textruta 12"/>
          <p:cNvSpPr txBox="1"/>
          <p:nvPr/>
        </p:nvSpPr>
        <p:spPr>
          <a:xfrm>
            <a:off x="5015881" y="1"/>
            <a:ext cx="2495455" cy="584775"/>
          </a:xfrm>
          <a:prstGeom prst="rect">
            <a:avLst/>
          </a:prstGeom>
          <a:gradFill>
            <a:gsLst>
              <a:gs pos="50000">
                <a:schemeClr val="bg1">
                  <a:tint val="80000"/>
                  <a:satMod val="250000"/>
                </a:schemeClr>
              </a:gs>
              <a:gs pos="76000">
                <a:schemeClr val="bg1">
                  <a:tint val="90000"/>
                  <a:shade val="90000"/>
                  <a:satMod val="200000"/>
                </a:schemeClr>
              </a:gs>
              <a:gs pos="92000">
                <a:schemeClr val="bg1">
                  <a:tint val="90000"/>
                  <a:shade val="70000"/>
                  <a:satMod val="250000"/>
                </a:schemeClr>
              </a:gs>
            </a:gsLst>
            <a:path path="circle">
              <a:fillToRect l="50000" t="50000" r="50000" b="50000"/>
            </a:path>
          </a:gradFill>
        </p:spPr>
        <p:txBody>
          <a:bodyPr wrap="square" rtlCol="0">
            <a:spAutoFit/>
          </a:bodyPr>
          <a:lstStyle/>
          <a:p>
            <a:pPr algn="ctr"/>
            <a:r>
              <a:rPr lang="sv-SE" sz="3200" dirty="0"/>
              <a:t>Tidigare</a:t>
            </a:r>
            <a:endParaRPr lang="sv-SE" dirty="0"/>
          </a:p>
        </p:txBody>
      </p:sp>
      <p:sp>
        <p:nvSpPr>
          <p:cNvPr id="14" name="textruta 13"/>
          <p:cNvSpPr txBox="1"/>
          <p:nvPr/>
        </p:nvSpPr>
        <p:spPr>
          <a:xfrm>
            <a:off x="5083727" y="3374495"/>
            <a:ext cx="2118029" cy="584775"/>
          </a:xfrm>
          <a:prstGeom prst="rect">
            <a:avLst/>
          </a:prstGeom>
          <a:gradFill>
            <a:gsLst>
              <a:gs pos="50000">
                <a:schemeClr val="bg1">
                  <a:tint val="80000"/>
                  <a:satMod val="250000"/>
                </a:schemeClr>
              </a:gs>
              <a:gs pos="76000">
                <a:schemeClr val="bg1">
                  <a:tint val="90000"/>
                  <a:shade val="90000"/>
                  <a:satMod val="200000"/>
                </a:schemeClr>
              </a:gs>
              <a:gs pos="92000">
                <a:schemeClr val="bg1">
                  <a:tint val="90000"/>
                  <a:shade val="70000"/>
                  <a:satMod val="250000"/>
                </a:schemeClr>
              </a:gs>
            </a:gsLst>
            <a:path path="circle">
              <a:fillToRect l="50000" t="50000" r="50000" b="50000"/>
            </a:path>
          </a:gradFill>
        </p:spPr>
        <p:txBody>
          <a:bodyPr wrap="square" rtlCol="0">
            <a:spAutoFit/>
          </a:bodyPr>
          <a:lstStyle/>
          <a:p>
            <a:pPr algn="ctr"/>
            <a:r>
              <a:rPr lang="sv-SE" sz="3200"/>
              <a:t>Nu</a:t>
            </a:r>
            <a:endParaRPr lang="sv-SE" dirty="0"/>
          </a:p>
        </p:txBody>
      </p:sp>
      <p:pic>
        <p:nvPicPr>
          <p:cNvPr id="15" name="Bildobjekt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6326" y="4254256"/>
            <a:ext cx="783771" cy="438912"/>
          </a:xfrm>
          <a:prstGeom prst="rect">
            <a:avLst/>
          </a:prstGeom>
        </p:spPr>
      </p:pic>
      <p:pic>
        <p:nvPicPr>
          <p:cNvPr id="16" name="Bildobjekt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6325" y="5343519"/>
            <a:ext cx="783771" cy="438912"/>
          </a:xfrm>
          <a:prstGeom prst="rect">
            <a:avLst/>
          </a:prstGeom>
        </p:spPr>
      </p:pic>
      <p:pic>
        <p:nvPicPr>
          <p:cNvPr id="17" name="Bildobjekt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45131" y="3815344"/>
            <a:ext cx="783771" cy="438912"/>
          </a:xfrm>
          <a:prstGeom prst="rect">
            <a:avLst/>
          </a:prstGeom>
        </p:spPr>
      </p:pic>
      <p:pic>
        <p:nvPicPr>
          <p:cNvPr id="18" name="Bildobjekt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5255" y="3533930"/>
            <a:ext cx="783771" cy="438912"/>
          </a:xfrm>
          <a:prstGeom prst="rect">
            <a:avLst/>
          </a:prstGeom>
        </p:spPr>
      </p:pic>
      <p:pic>
        <p:nvPicPr>
          <p:cNvPr id="19" name="Bildobjekt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78683" y="6001278"/>
            <a:ext cx="783771" cy="438912"/>
          </a:xfrm>
          <a:prstGeom prst="rect">
            <a:avLst/>
          </a:prstGeom>
        </p:spPr>
      </p:pic>
      <p:pic>
        <p:nvPicPr>
          <p:cNvPr id="20" name="Bildobjekt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1530" y="4746444"/>
            <a:ext cx="783771" cy="438912"/>
          </a:xfrm>
          <a:prstGeom prst="rect">
            <a:avLst/>
          </a:prstGeom>
        </p:spPr>
      </p:pic>
      <p:sp>
        <p:nvSpPr>
          <p:cNvPr id="27" name="textruta 26"/>
          <p:cNvSpPr txBox="1"/>
          <p:nvPr/>
        </p:nvSpPr>
        <p:spPr>
          <a:xfrm>
            <a:off x="2567609" y="1161785"/>
            <a:ext cx="2240027" cy="584775"/>
          </a:xfrm>
          <a:prstGeom prst="rect">
            <a:avLst/>
          </a:prstGeom>
          <a:noFill/>
        </p:spPr>
        <p:txBody>
          <a:bodyPr wrap="square" rtlCol="0">
            <a:spAutoFit/>
          </a:bodyPr>
          <a:lstStyle/>
          <a:p>
            <a:r>
              <a:rPr lang="sv-SE" sz="3200" dirty="0"/>
              <a:t>Yngre skog</a:t>
            </a:r>
          </a:p>
        </p:txBody>
      </p:sp>
      <p:pic>
        <p:nvPicPr>
          <p:cNvPr id="21" name="Bildobjekt 20"/>
          <p:cNvPicPr>
            <a:picLocks noChangeAspect="1"/>
          </p:cNvPicPr>
          <p:nvPr/>
        </p:nvPicPr>
        <p:blipFill>
          <a:blip r:embed="rId4"/>
          <a:stretch>
            <a:fillRect/>
          </a:stretch>
        </p:blipFill>
        <p:spPr>
          <a:xfrm>
            <a:off x="7853212" y="552737"/>
            <a:ext cx="1822620" cy="1945217"/>
          </a:xfrm>
          <a:prstGeom prst="rect">
            <a:avLst/>
          </a:prstGeom>
        </p:spPr>
      </p:pic>
      <p:pic>
        <p:nvPicPr>
          <p:cNvPr id="31" name="Bildobjekt 30"/>
          <p:cNvPicPr>
            <a:picLocks noChangeAspect="1"/>
          </p:cNvPicPr>
          <p:nvPr/>
        </p:nvPicPr>
        <p:blipFill>
          <a:blip r:embed="rId4"/>
          <a:stretch>
            <a:fillRect/>
          </a:stretch>
        </p:blipFill>
        <p:spPr>
          <a:xfrm>
            <a:off x="2776312" y="4056061"/>
            <a:ext cx="1822620" cy="1945217"/>
          </a:xfrm>
          <a:prstGeom prst="rect">
            <a:avLst/>
          </a:prstGeom>
        </p:spPr>
      </p:pic>
      <p:sp>
        <p:nvSpPr>
          <p:cNvPr id="23" name="textruta 22"/>
          <p:cNvSpPr txBox="1"/>
          <p:nvPr/>
        </p:nvSpPr>
        <p:spPr>
          <a:xfrm>
            <a:off x="7649780" y="1057718"/>
            <a:ext cx="2240027" cy="584775"/>
          </a:xfrm>
          <a:prstGeom prst="rect">
            <a:avLst/>
          </a:prstGeom>
          <a:noFill/>
        </p:spPr>
        <p:txBody>
          <a:bodyPr wrap="square" rtlCol="0">
            <a:spAutoFit/>
          </a:bodyPr>
          <a:lstStyle/>
          <a:p>
            <a:r>
              <a:rPr lang="sv-SE" sz="3200" dirty="0">
                <a:solidFill>
                  <a:schemeClr val="bg1"/>
                </a:solidFill>
              </a:rPr>
              <a:t>Äldre skog</a:t>
            </a:r>
          </a:p>
        </p:txBody>
      </p:sp>
      <p:sp>
        <p:nvSpPr>
          <p:cNvPr id="24" name="textruta 23"/>
          <p:cNvSpPr txBox="1"/>
          <p:nvPr/>
        </p:nvSpPr>
        <p:spPr>
          <a:xfrm>
            <a:off x="2644817" y="4654761"/>
            <a:ext cx="2240027" cy="584775"/>
          </a:xfrm>
          <a:prstGeom prst="rect">
            <a:avLst/>
          </a:prstGeom>
          <a:noFill/>
        </p:spPr>
        <p:txBody>
          <a:bodyPr wrap="square" rtlCol="0">
            <a:spAutoFit/>
          </a:bodyPr>
          <a:lstStyle/>
          <a:p>
            <a:r>
              <a:rPr lang="sv-SE" sz="3200" dirty="0">
                <a:solidFill>
                  <a:schemeClr val="bg1"/>
                </a:solidFill>
              </a:rPr>
              <a:t>Yngre skog</a:t>
            </a:r>
          </a:p>
        </p:txBody>
      </p:sp>
    </p:spTree>
    <p:extLst>
      <p:ext uri="{BB962C8B-B14F-4D97-AF65-F5344CB8AC3E}">
        <p14:creationId xmlns:p14="http://schemas.microsoft.com/office/powerpoint/2010/main" val="1383308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 grpId="0" animBg="1"/>
      <p:bldP spid="5" grpId="0" animBg="1"/>
      <p:bldP spid="7" grpId="0" animBg="1"/>
      <p:bldP spid="14"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med rundade hörn 7"/>
          <p:cNvSpPr/>
          <p:nvPr/>
        </p:nvSpPr>
        <p:spPr>
          <a:xfrm>
            <a:off x="2089698" y="5354369"/>
            <a:ext cx="8075240" cy="648072"/>
          </a:xfrm>
          <a:prstGeom prst="roundRect">
            <a:avLst/>
          </a:prstGeom>
          <a:gradFill flip="none" rotWithShape="1">
            <a:gsLst>
              <a:gs pos="0">
                <a:schemeClr val="accent1">
                  <a:lumMod val="0"/>
                  <a:lumOff val="100000"/>
                </a:schemeClr>
              </a:gs>
              <a:gs pos="35000">
                <a:schemeClr val="accent1">
                  <a:lumMod val="0"/>
                  <a:lumOff val="100000"/>
                </a:schemeClr>
              </a:gs>
              <a:gs pos="100000">
                <a:schemeClr val="accent1">
                  <a:lumMod val="20000"/>
                  <a:lumOff val="80000"/>
                </a:schemeClr>
              </a:gs>
            </a:gsLst>
            <a:path path="circle">
              <a:fillToRect l="50000" t="-80000" r="50000" b="18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a:xfrm>
            <a:off x="1524000" y="0"/>
            <a:ext cx="9144000" cy="1196752"/>
          </a:xfrm>
        </p:spPr>
        <p:txBody>
          <a:bodyPr/>
          <a:lstStyle/>
          <a:p>
            <a:r>
              <a:rPr lang="sv-SE" sz="4800" dirty="0"/>
              <a:t>Tjädern – en gammelskogsart?</a:t>
            </a:r>
          </a:p>
        </p:txBody>
      </p:sp>
      <p:sp>
        <p:nvSpPr>
          <p:cNvPr id="3" name="Platshållare för innehåll 2"/>
          <p:cNvSpPr>
            <a:spLocks noGrp="1"/>
          </p:cNvSpPr>
          <p:nvPr>
            <p:ph sz="half" idx="2"/>
          </p:nvPr>
        </p:nvSpPr>
        <p:spPr>
          <a:xfrm>
            <a:off x="6096000" y="2458119"/>
            <a:ext cx="4038600" cy="3052936"/>
          </a:xfrm>
        </p:spPr>
        <p:txBody>
          <a:bodyPr>
            <a:normAutofit/>
          </a:bodyPr>
          <a:lstStyle/>
          <a:p>
            <a:r>
              <a:rPr lang="sv-SE" sz="2800" dirty="0"/>
              <a:t>Föredrar äldre skogarna om de finns</a:t>
            </a:r>
          </a:p>
          <a:p>
            <a:r>
              <a:rPr lang="sv-SE" sz="2800" dirty="0"/>
              <a:t>Klarar sig dåligt i södra Sverige</a:t>
            </a:r>
          </a:p>
        </p:txBody>
      </p:sp>
      <p:sp>
        <p:nvSpPr>
          <p:cNvPr id="4" name="Platshållare för innehåll 3"/>
          <p:cNvSpPr>
            <a:spLocks noGrp="1"/>
          </p:cNvSpPr>
          <p:nvPr>
            <p:ph sz="quarter" idx="13"/>
          </p:nvPr>
        </p:nvSpPr>
        <p:spPr>
          <a:xfrm>
            <a:off x="1944130" y="2464297"/>
            <a:ext cx="4041648" cy="2548880"/>
          </a:xfrm>
        </p:spPr>
        <p:txBody>
          <a:bodyPr/>
          <a:lstStyle/>
          <a:p>
            <a:r>
              <a:rPr lang="sv-SE" dirty="0"/>
              <a:t>Kan acceptera yngre skogar</a:t>
            </a:r>
          </a:p>
          <a:p>
            <a:r>
              <a:rPr lang="sv-SE" dirty="0"/>
              <a:t>Klarar sig hyfsat i norra Sverige</a:t>
            </a:r>
          </a:p>
        </p:txBody>
      </p:sp>
      <p:sp>
        <p:nvSpPr>
          <p:cNvPr id="5" name="textruta 4"/>
          <p:cNvSpPr txBox="1"/>
          <p:nvPr/>
        </p:nvSpPr>
        <p:spPr>
          <a:xfrm>
            <a:off x="2135560" y="5373216"/>
            <a:ext cx="8075240" cy="523220"/>
          </a:xfrm>
          <a:prstGeom prst="rect">
            <a:avLst/>
          </a:prstGeom>
          <a:noFill/>
        </p:spPr>
        <p:txBody>
          <a:bodyPr wrap="square" rtlCol="0">
            <a:spAutoFit/>
          </a:bodyPr>
          <a:lstStyle/>
          <a:p>
            <a:r>
              <a:rPr lang="sv-SE" sz="2800" dirty="0">
                <a:solidFill>
                  <a:schemeClr val="tx2">
                    <a:lumMod val="75000"/>
                  </a:schemeClr>
                </a:solidFill>
              </a:rPr>
              <a:t>Strukturen och skogstäcket är viktiga – ej åldern!</a:t>
            </a:r>
          </a:p>
        </p:txBody>
      </p:sp>
      <p:sp>
        <p:nvSpPr>
          <p:cNvPr id="6" name="textruta 5"/>
          <p:cNvSpPr txBox="1"/>
          <p:nvPr/>
        </p:nvSpPr>
        <p:spPr>
          <a:xfrm>
            <a:off x="7126728" y="1767549"/>
            <a:ext cx="1977144" cy="523220"/>
          </a:xfrm>
          <a:prstGeom prst="rect">
            <a:avLst/>
          </a:prstGeom>
          <a:noFill/>
        </p:spPr>
        <p:txBody>
          <a:bodyPr wrap="square" rtlCol="0">
            <a:spAutoFit/>
          </a:bodyPr>
          <a:lstStyle/>
          <a:p>
            <a:r>
              <a:rPr lang="sv-SE" sz="2800" dirty="0">
                <a:solidFill>
                  <a:schemeClr val="bg2">
                    <a:lumMod val="25000"/>
                  </a:schemeClr>
                </a:solidFill>
              </a:rPr>
              <a:t>JA</a:t>
            </a:r>
          </a:p>
        </p:txBody>
      </p:sp>
      <p:sp>
        <p:nvSpPr>
          <p:cNvPr id="7" name="textruta 6"/>
          <p:cNvSpPr txBox="1"/>
          <p:nvPr/>
        </p:nvSpPr>
        <p:spPr>
          <a:xfrm>
            <a:off x="3359696" y="1767549"/>
            <a:ext cx="1977144" cy="523220"/>
          </a:xfrm>
          <a:prstGeom prst="rect">
            <a:avLst/>
          </a:prstGeom>
          <a:noFill/>
        </p:spPr>
        <p:txBody>
          <a:bodyPr wrap="square" rtlCol="0">
            <a:spAutoFit/>
          </a:bodyPr>
          <a:lstStyle/>
          <a:p>
            <a:r>
              <a:rPr lang="sv-SE" sz="2800" dirty="0">
                <a:solidFill>
                  <a:schemeClr val="bg2">
                    <a:lumMod val="25000"/>
                  </a:schemeClr>
                </a:solidFill>
              </a:rPr>
              <a:t>NEJ</a:t>
            </a:r>
          </a:p>
        </p:txBody>
      </p:sp>
    </p:spTree>
    <p:extLst>
      <p:ext uri="{BB962C8B-B14F-4D97-AF65-F5344CB8AC3E}">
        <p14:creationId xmlns:p14="http://schemas.microsoft.com/office/powerpoint/2010/main" val="4090130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a:stretch>
            <a:fillRect/>
          </a:stretch>
        </p:blipFill>
        <p:spPr>
          <a:xfrm>
            <a:off x="1819564" y="256399"/>
            <a:ext cx="8839200" cy="6146111"/>
          </a:xfrm>
          <a:prstGeom prst="rect">
            <a:avLst/>
          </a:prstGeom>
        </p:spPr>
      </p:pic>
    </p:spTree>
    <p:extLst>
      <p:ext uri="{BB962C8B-B14F-4D97-AF65-F5344CB8AC3E}">
        <p14:creationId xmlns:p14="http://schemas.microsoft.com/office/powerpoint/2010/main" val="82866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209800" y="609603"/>
            <a:ext cx="7772400" cy="1523998"/>
          </a:xfrm>
        </p:spPr>
        <p:txBody>
          <a:bodyPr>
            <a:normAutofit/>
          </a:bodyPr>
          <a:lstStyle/>
          <a:p>
            <a:r>
              <a:rPr lang="sv-SE" sz="5400" dirty="0"/>
              <a:t>Problem för tjädern</a:t>
            </a:r>
          </a:p>
        </p:txBody>
      </p:sp>
      <p:sp>
        <p:nvSpPr>
          <p:cNvPr id="3" name="Underrubrik 2"/>
          <p:cNvSpPr>
            <a:spLocks noGrp="1"/>
          </p:cNvSpPr>
          <p:nvPr>
            <p:ph type="subTitle" idx="1"/>
          </p:nvPr>
        </p:nvSpPr>
        <p:spPr>
          <a:xfrm>
            <a:off x="2299855" y="3310632"/>
            <a:ext cx="6996545" cy="3043986"/>
          </a:xfrm>
        </p:spPr>
        <p:txBody>
          <a:bodyPr>
            <a:noAutofit/>
          </a:bodyPr>
          <a:lstStyle/>
          <a:p>
            <a:r>
              <a:rPr lang="sv-SE" sz="2800" b="1" dirty="0"/>
              <a:t>Fragmentering av skogen</a:t>
            </a:r>
          </a:p>
          <a:p>
            <a:pPr lvl="0"/>
            <a:r>
              <a:rPr lang="sv-SE" dirty="0" smtClean="0">
                <a:solidFill>
                  <a:prstClr val="black"/>
                </a:solidFill>
              </a:rPr>
              <a:t>Andelen tall minskar</a:t>
            </a:r>
            <a:endParaRPr lang="sv-SE" dirty="0">
              <a:solidFill>
                <a:prstClr val="black"/>
              </a:solidFill>
            </a:endParaRPr>
          </a:p>
          <a:p>
            <a:r>
              <a:rPr lang="sv-SE" dirty="0" smtClean="0"/>
              <a:t>Andelen ungskogar ökar</a:t>
            </a:r>
            <a:endParaRPr lang="sv-SE" dirty="0"/>
          </a:p>
          <a:p>
            <a:r>
              <a:rPr lang="sv-SE" dirty="0" smtClean="0"/>
              <a:t>Blåbärstäckningen minskar</a:t>
            </a:r>
          </a:p>
          <a:p>
            <a:pPr lvl="0"/>
            <a:r>
              <a:rPr lang="sv-SE" dirty="0">
                <a:solidFill>
                  <a:prstClr val="black"/>
                </a:solidFill>
              </a:rPr>
              <a:t>Ökad predation</a:t>
            </a:r>
          </a:p>
          <a:p>
            <a:r>
              <a:rPr lang="sv-SE" dirty="0" smtClean="0"/>
              <a:t>(</a:t>
            </a:r>
            <a:r>
              <a:rPr lang="sv-SE" dirty="0"/>
              <a:t>Jakt)</a:t>
            </a:r>
          </a:p>
        </p:txBody>
      </p:sp>
    </p:spTree>
    <p:extLst>
      <p:ext uri="{BB962C8B-B14F-4D97-AF65-F5344CB8AC3E}">
        <p14:creationId xmlns:p14="http://schemas.microsoft.com/office/powerpoint/2010/main" val="4291233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9818" y="188640"/>
            <a:ext cx="8549491" cy="2087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ruta 12"/>
          <p:cNvSpPr txBox="1"/>
          <p:nvPr/>
        </p:nvSpPr>
        <p:spPr>
          <a:xfrm>
            <a:off x="1788877" y="2564904"/>
            <a:ext cx="8549491" cy="37548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sv-SE" sz="2400" b="1" dirty="0"/>
              <a:t>Vad händer vid fragmentering?</a:t>
            </a:r>
          </a:p>
          <a:p>
            <a:endParaRPr lang="sv-SE" sz="2400" b="1" dirty="0"/>
          </a:p>
          <a:p>
            <a:r>
              <a:rPr lang="sv-SE" b="1" dirty="0"/>
              <a:t>Andelen habitat minskar  </a:t>
            </a:r>
            <a:r>
              <a:rPr lang="sv-SE" b="1" dirty="0">
                <a:sym typeface="Wingdings" panose="05000000000000000000" pitchFamily="2" charset="2"/>
              </a:rPr>
              <a:t></a:t>
            </a:r>
            <a:r>
              <a:rPr lang="sv-SE" b="1" dirty="0"/>
              <a:t>isolerade öar  </a:t>
            </a:r>
            <a:r>
              <a:rPr lang="sv-SE" b="1" dirty="0">
                <a:sym typeface="Wingdings" panose="05000000000000000000" pitchFamily="2" charset="2"/>
              </a:rPr>
              <a:t> minskad </a:t>
            </a:r>
            <a:r>
              <a:rPr lang="sv-SE" b="1" dirty="0"/>
              <a:t> populationsstorlek. </a:t>
            </a:r>
          </a:p>
          <a:p>
            <a:endParaRPr lang="sv-SE" b="1" dirty="0"/>
          </a:p>
          <a:p>
            <a:r>
              <a:rPr lang="sv-SE" b="1" dirty="0"/>
              <a:t>När  &lt; XX % lämpligt habitat återstår  </a:t>
            </a:r>
            <a:r>
              <a:rPr lang="sv-SE" b="1" dirty="0">
                <a:sym typeface="Wingdings" panose="05000000000000000000" pitchFamily="2" charset="2"/>
              </a:rPr>
              <a:t> </a:t>
            </a:r>
            <a:r>
              <a:rPr lang="sv-SE" b="1" dirty="0"/>
              <a:t>populationskrasch </a:t>
            </a:r>
          </a:p>
          <a:p>
            <a:r>
              <a:rPr lang="sv-SE" b="1" dirty="0"/>
              <a:t>OBS! Viktigt är hur det nya omgivande habitatet passar för arten. </a:t>
            </a:r>
          </a:p>
          <a:p>
            <a:endParaRPr lang="sv-SE" b="1" dirty="0"/>
          </a:p>
          <a:p>
            <a:pPr marL="457200" indent="-457200">
              <a:buAutoNum type="arabicPeriod"/>
            </a:pPr>
            <a:r>
              <a:rPr lang="sv-SE" sz="2000" b="1" dirty="0"/>
              <a:t>Låg täthet och  små lekplatser i södra Sverige är resultatet av habitatförlust. Leder till att populationen splittras upp i öar.  </a:t>
            </a:r>
          </a:p>
          <a:p>
            <a:pPr marL="457200" indent="-457200">
              <a:buAutoNum type="arabicPeriod"/>
            </a:pPr>
            <a:r>
              <a:rPr lang="sv-SE" sz="2000" b="1" dirty="0"/>
              <a:t>Habitatöar  innebär  kanteffekt </a:t>
            </a:r>
            <a:r>
              <a:rPr lang="sv-SE" sz="2000" b="1" dirty="0">
                <a:sym typeface="Wingdings" panose="05000000000000000000" pitchFamily="2" charset="2"/>
              </a:rPr>
              <a:t></a:t>
            </a:r>
            <a:r>
              <a:rPr lang="sv-SE" sz="2000" b="1" dirty="0"/>
              <a:t> ökad predation om nya habitatet innebär  ökad mängd predatorer.  </a:t>
            </a:r>
          </a:p>
          <a:p>
            <a:pPr marL="457200" indent="-457200">
              <a:buAutoNum type="arabicPeriod"/>
            </a:pPr>
            <a:r>
              <a:rPr lang="sv-SE" sz="2000" b="1" dirty="0"/>
              <a:t>Stort avstånd mellan habitatöarna </a:t>
            </a:r>
            <a:r>
              <a:rPr lang="sv-SE" sz="2000" b="1" dirty="0">
                <a:sym typeface="Wingdings" panose="05000000000000000000" pitchFamily="2" charset="2"/>
              </a:rPr>
              <a:t></a:t>
            </a:r>
            <a:r>
              <a:rPr lang="sv-SE" sz="2000" b="1" dirty="0"/>
              <a:t> sämre spridning </a:t>
            </a:r>
            <a:r>
              <a:rPr lang="sv-SE" sz="2000" b="1" dirty="0">
                <a:sym typeface="Wingdings" panose="05000000000000000000" pitchFamily="2" charset="2"/>
              </a:rPr>
              <a:t> </a:t>
            </a:r>
            <a:r>
              <a:rPr lang="sv-SE" sz="2000" b="1" dirty="0"/>
              <a:t>utdöende. </a:t>
            </a:r>
          </a:p>
        </p:txBody>
      </p:sp>
      <p:sp>
        <p:nvSpPr>
          <p:cNvPr id="2" name="textruta 1"/>
          <p:cNvSpPr txBox="1"/>
          <p:nvPr/>
        </p:nvSpPr>
        <p:spPr>
          <a:xfrm>
            <a:off x="7896200" y="1920171"/>
            <a:ext cx="2088232" cy="369332"/>
          </a:xfrm>
          <a:prstGeom prst="rect">
            <a:avLst/>
          </a:prstGeom>
          <a:noFill/>
        </p:spPr>
        <p:txBody>
          <a:bodyPr wrap="square" rtlCol="0">
            <a:spAutoFit/>
          </a:bodyPr>
          <a:lstStyle/>
          <a:p>
            <a:r>
              <a:rPr lang="en-US" dirty="0" err="1"/>
              <a:t>Andrén</a:t>
            </a:r>
            <a:r>
              <a:rPr lang="en-US" dirty="0"/>
              <a:t> </a:t>
            </a:r>
            <a:r>
              <a:rPr lang="sv-SE" dirty="0"/>
              <a:t>1994</a:t>
            </a:r>
          </a:p>
        </p:txBody>
      </p:sp>
    </p:spTree>
    <p:extLst>
      <p:ext uri="{BB962C8B-B14F-4D97-AF65-F5344CB8AC3E}">
        <p14:creationId xmlns:p14="http://schemas.microsoft.com/office/powerpoint/2010/main" val="403594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anim calcmode="lin" valueType="num">
                                      <p:cBhvr>
                                        <p:cTn id="7" dur="500" fill="hold"/>
                                        <p:tgtEl>
                                          <p:spTgt spid="1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1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1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3">
                                            <p:txEl>
                                              <p:pRg st="4" end="4"/>
                                            </p:txEl>
                                          </p:spTgt>
                                        </p:tgtEl>
                                        <p:attrNameLst>
                                          <p:attrName>style.visibility</p:attrName>
                                        </p:attrNameLst>
                                      </p:cBhvr>
                                      <p:to>
                                        <p:strVal val="visible"/>
                                      </p:to>
                                    </p:set>
                                    <p:anim calcmode="lin" valueType="num">
                                      <p:cBhvr>
                                        <p:cTn id="14" dur="500" fill="hold"/>
                                        <p:tgtEl>
                                          <p:spTgt spid="13">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13">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13">
                                            <p:txEl>
                                              <p:pRg st="4" end="4"/>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13">
                                            <p:txEl>
                                              <p:pRg st="5" end="5"/>
                                            </p:txEl>
                                          </p:spTgt>
                                        </p:tgtEl>
                                        <p:attrNameLst>
                                          <p:attrName>style.visibility</p:attrName>
                                        </p:attrNameLst>
                                      </p:cBhvr>
                                      <p:to>
                                        <p:strVal val="visible"/>
                                      </p:to>
                                    </p:set>
                                    <p:anim calcmode="lin" valueType="num">
                                      <p:cBhvr>
                                        <p:cTn id="19" dur="500" fill="hold"/>
                                        <p:tgtEl>
                                          <p:spTgt spid="13">
                                            <p:txEl>
                                              <p:pRg st="5" end="5"/>
                                            </p:txEl>
                                          </p:spTgt>
                                        </p:tgtEl>
                                        <p:attrNameLst>
                                          <p:attrName>ppt_w</p:attrName>
                                        </p:attrNameLst>
                                      </p:cBhvr>
                                      <p:tavLst>
                                        <p:tav tm="0">
                                          <p:val>
                                            <p:fltVal val="0"/>
                                          </p:val>
                                        </p:tav>
                                        <p:tav tm="100000">
                                          <p:val>
                                            <p:strVal val="#ppt_w"/>
                                          </p:val>
                                        </p:tav>
                                      </p:tavLst>
                                    </p:anim>
                                    <p:anim calcmode="lin" valueType="num">
                                      <p:cBhvr>
                                        <p:cTn id="20" dur="500" fill="hold"/>
                                        <p:tgtEl>
                                          <p:spTgt spid="13">
                                            <p:txEl>
                                              <p:pRg st="5" end="5"/>
                                            </p:txEl>
                                          </p:spTgt>
                                        </p:tgtEl>
                                        <p:attrNameLst>
                                          <p:attrName>ppt_h</p:attrName>
                                        </p:attrNameLst>
                                      </p:cBhvr>
                                      <p:tavLst>
                                        <p:tav tm="0">
                                          <p:val>
                                            <p:fltVal val="0"/>
                                          </p:val>
                                        </p:tav>
                                        <p:tav tm="100000">
                                          <p:val>
                                            <p:strVal val="#ppt_h"/>
                                          </p:val>
                                        </p:tav>
                                      </p:tavLst>
                                    </p:anim>
                                    <p:animEffect transition="in" filter="fade">
                                      <p:cBhvr>
                                        <p:cTn id="21" dur="500"/>
                                        <p:tgtEl>
                                          <p:spTgt spid="1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3">
                                            <p:txEl>
                                              <p:pRg st="7" end="7"/>
                                            </p:txEl>
                                          </p:spTgt>
                                        </p:tgtEl>
                                        <p:attrNameLst>
                                          <p:attrName>style.visibility</p:attrName>
                                        </p:attrNameLst>
                                      </p:cBhvr>
                                      <p:to>
                                        <p:strVal val="visible"/>
                                      </p:to>
                                    </p:set>
                                    <p:anim calcmode="lin" valueType="num">
                                      <p:cBhvr>
                                        <p:cTn id="26" dur="500" fill="hold"/>
                                        <p:tgtEl>
                                          <p:spTgt spid="13">
                                            <p:txEl>
                                              <p:pRg st="7" end="7"/>
                                            </p:txEl>
                                          </p:spTgt>
                                        </p:tgtEl>
                                        <p:attrNameLst>
                                          <p:attrName>ppt_w</p:attrName>
                                        </p:attrNameLst>
                                      </p:cBhvr>
                                      <p:tavLst>
                                        <p:tav tm="0">
                                          <p:val>
                                            <p:fltVal val="0"/>
                                          </p:val>
                                        </p:tav>
                                        <p:tav tm="100000">
                                          <p:val>
                                            <p:strVal val="#ppt_w"/>
                                          </p:val>
                                        </p:tav>
                                      </p:tavLst>
                                    </p:anim>
                                    <p:anim calcmode="lin" valueType="num">
                                      <p:cBhvr>
                                        <p:cTn id="27" dur="500" fill="hold"/>
                                        <p:tgtEl>
                                          <p:spTgt spid="13">
                                            <p:txEl>
                                              <p:pRg st="7" end="7"/>
                                            </p:txEl>
                                          </p:spTgt>
                                        </p:tgtEl>
                                        <p:attrNameLst>
                                          <p:attrName>ppt_h</p:attrName>
                                        </p:attrNameLst>
                                      </p:cBhvr>
                                      <p:tavLst>
                                        <p:tav tm="0">
                                          <p:val>
                                            <p:fltVal val="0"/>
                                          </p:val>
                                        </p:tav>
                                        <p:tav tm="100000">
                                          <p:val>
                                            <p:strVal val="#ppt_h"/>
                                          </p:val>
                                        </p:tav>
                                      </p:tavLst>
                                    </p:anim>
                                    <p:animEffect transition="in" filter="fade">
                                      <p:cBhvr>
                                        <p:cTn id="28" dur="500"/>
                                        <p:tgtEl>
                                          <p:spTgt spid="1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3">
                                            <p:txEl>
                                              <p:pRg st="8" end="8"/>
                                            </p:txEl>
                                          </p:spTgt>
                                        </p:tgtEl>
                                        <p:attrNameLst>
                                          <p:attrName>style.visibility</p:attrName>
                                        </p:attrNameLst>
                                      </p:cBhvr>
                                      <p:to>
                                        <p:strVal val="visible"/>
                                      </p:to>
                                    </p:set>
                                    <p:anim calcmode="lin" valueType="num">
                                      <p:cBhvr>
                                        <p:cTn id="33" dur="500" fill="hold"/>
                                        <p:tgtEl>
                                          <p:spTgt spid="13">
                                            <p:txEl>
                                              <p:pRg st="8" end="8"/>
                                            </p:txEl>
                                          </p:spTgt>
                                        </p:tgtEl>
                                        <p:attrNameLst>
                                          <p:attrName>ppt_w</p:attrName>
                                        </p:attrNameLst>
                                      </p:cBhvr>
                                      <p:tavLst>
                                        <p:tav tm="0">
                                          <p:val>
                                            <p:fltVal val="0"/>
                                          </p:val>
                                        </p:tav>
                                        <p:tav tm="100000">
                                          <p:val>
                                            <p:strVal val="#ppt_w"/>
                                          </p:val>
                                        </p:tav>
                                      </p:tavLst>
                                    </p:anim>
                                    <p:anim calcmode="lin" valueType="num">
                                      <p:cBhvr>
                                        <p:cTn id="34" dur="500" fill="hold"/>
                                        <p:tgtEl>
                                          <p:spTgt spid="13">
                                            <p:txEl>
                                              <p:pRg st="8" end="8"/>
                                            </p:txEl>
                                          </p:spTgt>
                                        </p:tgtEl>
                                        <p:attrNameLst>
                                          <p:attrName>ppt_h</p:attrName>
                                        </p:attrNameLst>
                                      </p:cBhvr>
                                      <p:tavLst>
                                        <p:tav tm="0">
                                          <p:val>
                                            <p:fltVal val="0"/>
                                          </p:val>
                                        </p:tav>
                                        <p:tav tm="100000">
                                          <p:val>
                                            <p:strVal val="#ppt_h"/>
                                          </p:val>
                                        </p:tav>
                                      </p:tavLst>
                                    </p:anim>
                                    <p:animEffect transition="in" filter="fade">
                                      <p:cBhvr>
                                        <p:cTn id="35" dur="500"/>
                                        <p:tgtEl>
                                          <p:spTgt spid="1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3">
                                            <p:txEl>
                                              <p:pRg st="9" end="9"/>
                                            </p:txEl>
                                          </p:spTgt>
                                        </p:tgtEl>
                                        <p:attrNameLst>
                                          <p:attrName>style.visibility</p:attrName>
                                        </p:attrNameLst>
                                      </p:cBhvr>
                                      <p:to>
                                        <p:strVal val="visible"/>
                                      </p:to>
                                    </p:set>
                                    <p:anim calcmode="lin" valueType="num">
                                      <p:cBhvr>
                                        <p:cTn id="40" dur="500" fill="hold"/>
                                        <p:tgtEl>
                                          <p:spTgt spid="13">
                                            <p:txEl>
                                              <p:pRg st="9" end="9"/>
                                            </p:txEl>
                                          </p:spTgt>
                                        </p:tgtEl>
                                        <p:attrNameLst>
                                          <p:attrName>ppt_w</p:attrName>
                                        </p:attrNameLst>
                                      </p:cBhvr>
                                      <p:tavLst>
                                        <p:tav tm="0">
                                          <p:val>
                                            <p:fltVal val="0"/>
                                          </p:val>
                                        </p:tav>
                                        <p:tav tm="100000">
                                          <p:val>
                                            <p:strVal val="#ppt_w"/>
                                          </p:val>
                                        </p:tav>
                                      </p:tavLst>
                                    </p:anim>
                                    <p:anim calcmode="lin" valueType="num">
                                      <p:cBhvr>
                                        <p:cTn id="41" dur="500" fill="hold"/>
                                        <p:tgtEl>
                                          <p:spTgt spid="13">
                                            <p:txEl>
                                              <p:pRg st="9" end="9"/>
                                            </p:txEl>
                                          </p:spTgt>
                                        </p:tgtEl>
                                        <p:attrNameLst>
                                          <p:attrName>ppt_h</p:attrName>
                                        </p:attrNameLst>
                                      </p:cBhvr>
                                      <p:tavLst>
                                        <p:tav tm="0">
                                          <p:val>
                                            <p:fltVal val="0"/>
                                          </p:val>
                                        </p:tav>
                                        <p:tav tm="100000">
                                          <p:val>
                                            <p:strVal val="#ppt_h"/>
                                          </p:val>
                                        </p:tav>
                                      </p:tavLst>
                                    </p:anim>
                                    <p:animEffect transition="in" filter="fade">
                                      <p:cBhvr>
                                        <p:cTn id="42" dur="500"/>
                                        <p:tgtEl>
                                          <p:spTgt spid="1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ildobjekt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532" y="-4533"/>
            <a:ext cx="9939214" cy="7028586"/>
          </a:xfrm>
          <a:prstGeom prst="rect">
            <a:avLst/>
          </a:prstGeom>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4113" y="5373217"/>
            <a:ext cx="447675" cy="1484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ruta 4"/>
          <p:cNvSpPr txBox="1"/>
          <p:nvPr/>
        </p:nvSpPr>
        <p:spPr>
          <a:xfrm>
            <a:off x="7752184" y="5373217"/>
            <a:ext cx="702821" cy="369332"/>
          </a:xfrm>
          <a:prstGeom prst="rect">
            <a:avLst/>
          </a:prstGeom>
          <a:noFill/>
        </p:spPr>
        <p:txBody>
          <a:bodyPr wrap="none" rtlCol="0">
            <a:spAutoFit/>
          </a:bodyPr>
          <a:lstStyle/>
          <a:p>
            <a:r>
              <a:rPr lang="sv-SE" dirty="0"/>
              <a:t>Stabil</a:t>
            </a:r>
          </a:p>
        </p:txBody>
      </p:sp>
      <p:sp>
        <p:nvSpPr>
          <p:cNvPr id="10" name="textruta 9"/>
          <p:cNvSpPr txBox="1"/>
          <p:nvPr/>
        </p:nvSpPr>
        <p:spPr>
          <a:xfrm>
            <a:off x="7799439" y="5864758"/>
            <a:ext cx="608308" cy="369332"/>
          </a:xfrm>
          <a:prstGeom prst="rect">
            <a:avLst/>
          </a:prstGeom>
          <a:noFill/>
        </p:spPr>
        <p:txBody>
          <a:bodyPr wrap="none" rtlCol="0">
            <a:spAutoFit/>
          </a:bodyPr>
          <a:lstStyle/>
          <a:p>
            <a:r>
              <a:rPr lang="sv-SE" dirty="0"/>
              <a:t>Svag</a:t>
            </a:r>
          </a:p>
        </p:txBody>
      </p:sp>
      <p:sp>
        <p:nvSpPr>
          <p:cNvPr id="11" name="textruta 10"/>
          <p:cNvSpPr txBox="1"/>
          <p:nvPr/>
        </p:nvSpPr>
        <p:spPr>
          <a:xfrm>
            <a:off x="7799440" y="6453896"/>
            <a:ext cx="827471" cy="369332"/>
          </a:xfrm>
          <a:prstGeom prst="rect">
            <a:avLst/>
          </a:prstGeom>
          <a:noFill/>
        </p:spPr>
        <p:txBody>
          <a:bodyPr wrap="none" rtlCol="0">
            <a:spAutoFit/>
          </a:bodyPr>
          <a:lstStyle/>
          <a:p>
            <a:r>
              <a:rPr lang="sv-SE" dirty="0"/>
              <a:t>Saknas</a:t>
            </a:r>
          </a:p>
        </p:txBody>
      </p:sp>
      <p:sp>
        <p:nvSpPr>
          <p:cNvPr id="6" name="textruta 5"/>
          <p:cNvSpPr txBox="1"/>
          <p:nvPr/>
        </p:nvSpPr>
        <p:spPr>
          <a:xfrm>
            <a:off x="5830162" y="178189"/>
            <a:ext cx="4370294"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sv-SE" sz="2400" dirty="0"/>
              <a:t>Tjäderförekomst i Härryda, Mölndal och Partille kommun</a:t>
            </a:r>
          </a:p>
          <a:p>
            <a:r>
              <a:rPr lang="sv-SE" sz="2400" dirty="0"/>
              <a:t>Fem års studier , 2011-2015</a:t>
            </a:r>
          </a:p>
        </p:txBody>
      </p:sp>
      <p:sp>
        <p:nvSpPr>
          <p:cNvPr id="2" name="textruta 1"/>
          <p:cNvSpPr txBox="1"/>
          <p:nvPr/>
        </p:nvSpPr>
        <p:spPr bwMode="auto">
          <a:xfrm>
            <a:off x="7719952" y="6407730"/>
            <a:ext cx="2880320" cy="461665"/>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spcBef>
                <a:spcPct val="50000"/>
              </a:spcBef>
            </a:pPr>
            <a:r>
              <a:rPr lang="sv-SE" sz="2400" dirty="0"/>
              <a:t>Habitatförlust</a:t>
            </a:r>
          </a:p>
        </p:txBody>
      </p:sp>
      <p:sp>
        <p:nvSpPr>
          <p:cNvPr id="3" name="textruta 2"/>
          <p:cNvSpPr txBox="1"/>
          <p:nvPr/>
        </p:nvSpPr>
        <p:spPr bwMode="auto">
          <a:xfrm>
            <a:off x="7752182" y="5343948"/>
            <a:ext cx="2232250" cy="461665"/>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spcBef>
                <a:spcPct val="50000"/>
              </a:spcBef>
            </a:pPr>
            <a:r>
              <a:rPr lang="sv-SE" sz="2400" dirty="0"/>
              <a:t>Habitatöar</a:t>
            </a:r>
          </a:p>
        </p:txBody>
      </p:sp>
      <p:sp>
        <p:nvSpPr>
          <p:cNvPr id="4" name="textruta 3"/>
          <p:cNvSpPr txBox="1"/>
          <p:nvPr/>
        </p:nvSpPr>
        <p:spPr bwMode="auto">
          <a:xfrm>
            <a:off x="7719952" y="5864759"/>
            <a:ext cx="1261858" cy="461665"/>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spcBef>
                <a:spcPct val="50000"/>
              </a:spcBef>
            </a:pPr>
            <a:r>
              <a:rPr lang="sv-SE" sz="2400" dirty="0"/>
              <a:t>Sänka</a:t>
            </a:r>
          </a:p>
        </p:txBody>
      </p:sp>
      <p:cxnSp>
        <p:nvCxnSpPr>
          <p:cNvPr id="9" name="Rak pil 8"/>
          <p:cNvCxnSpPr/>
          <p:nvPr/>
        </p:nvCxnSpPr>
        <p:spPr bwMode="auto">
          <a:xfrm flipV="1">
            <a:off x="5807968" y="4437113"/>
            <a:ext cx="792088" cy="834827"/>
          </a:xfrm>
          <a:prstGeom prst="straightConnector1">
            <a:avLst/>
          </a:prstGeom>
          <a:solidFill>
            <a:srgbClr val="FF9900"/>
          </a:solidFill>
          <a:ln w="57150" cap="flat" cmpd="sng" algn="ctr">
            <a:solidFill>
              <a:schemeClr val="tx1"/>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Rak pil 14"/>
          <p:cNvCxnSpPr/>
          <p:nvPr/>
        </p:nvCxnSpPr>
        <p:spPr bwMode="auto">
          <a:xfrm>
            <a:off x="5312296" y="3745138"/>
            <a:ext cx="1035732" cy="182036"/>
          </a:xfrm>
          <a:prstGeom prst="straightConnector1">
            <a:avLst/>
          </a:prstGeom>
          <a:solidFill>
            <a:srgbClr val="FF9900"/>
          </a:solidFill>
          <a:ln w="57150" cap="flat" cmpd="sng" algn="ctr">
            <a:solidFill>
              <a:schemeClr val="tx1"/>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Rak pil 16"/>
          <p:cNvCxnSpPr/>
          <p:nvPr/>
        </p:nvCxnSpPr>
        <p:spPr bwMode="auto">
          <a:xfrm flipH="1" flipV="1">
            <a:off x="4871865" y="2132856"/>
            <a:ext cx="201211" cy="1194868"/>
          </a:xfrm>
          <a:prstGeom prst="straightConnector1">
            <a:avLst/>
          </a:prstGeom>
          <a:solidFill>
            <a:srgbClr val="FF9900"/>
          </a:solidFill>
          <a:ln w="57150" cap="flat" cmpd="sng" algn="ctr">
            <a:solidFill>
              <a:schemeClr val="tx1"/>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Rak pil 17"/>
          <p:cNvCxnSpPr/>
          <p:nvPr/>
        </p:nvCxnSpPr>
        <p:spPr bwMode="auto">
          <a:xfrm flipV="1">
            <a:off x="7043844" y="3092348"/>
            <a:ext cx="792088" cy="834827"/>
          </a:xfrm>
          <a:prstGeom prst="straightConnector1">
            <a:avLst/>
          </a:prstGeom>
          <a:solidFill>
            <a:srgbClr val="FF9900"/>
          </a:solidFill>
          <a:ln w="57150" cap="flat" cmpd="sng" algn="ctr">
            <a:solidFill>
              <a:schemeClr val="tx1"/>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Rak pil 19"/>
          <p:cNvCxnSpPr/>
          <p:nvPr/>
        </p:nvCxnSpPr>
        <p:spPr bwMode="auto">
          <a:xfrm flipH="1" flipV="1">
            <a:off x="3863753" y="820162"/>
            <a:ext cx="712673" cy="1067402"/>
          </a:xfrm>
          <a:prstGeom prst="straightConnector1">
            <a:avLst/>
          </a:prstGeom>
          <a:solidFill>
            <a:srgbClr val="FF9900"/>
          </a:solidFill>
          <a:ln w="57150" cap="flat" cmpd="sng" algn="ctr">
            <a:solidFill>
              <a:schemeClr val="tx1"/>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ruta 21"/>
          <p:cNvSpPr txBox="1"/>
          <p:nvPr/>
        </p:nvSpPr>
        <p:spPr bwMode="auto">
          <a:xfrm>
            <a:off x="5068026" y="2268625"/>
            <a:ext cx="446861" cy="923330"/>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spcBef>
                <a:spcPct val="50000"/>
              </a:spcBef>
            </a:pPr>
            <a:r>
              <a:rPr lang="sv-SE" sz="5400" b="1" dirty="0">
                <a:latin typeface="Lucida Console" pitchFamily="49" charset="0"/>
              </a:rPr>
              <a:t>?</a:t>
            </a:r>
          </a:p>
        </p:txBody>
      </p:sp>
      <p:sp>
        <p:nvSpPr>
          <p:cNvPr id="27" name="textruta 26"/>
          <p:cNvSpPr txBox="1"/>
          <p:nvPr/>
        </p:nvSpPr>
        <p:spPr bwMode="auto">
          <a:xfrm>
            <a:off x="4352995" y="773996"/>
            <a:ext cx="446861" cy="923330"/>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spcBef>
                <a:spcPct val="50000"/>
              </a:spcBef>
            </a:pPr>
            <a:r>
              <a:rPr lang="sv-SE" sz="5400" b="1" dirty="0">
                <a:latin typeface="Lucida Console" pitchFamily="49" charset="0"/>
              </a:rPr>
              <a:t>?</a:t>
            </a:r>
          </a:p>
        </p:txBody>
      </p:sp>
      <p:sp>
        <p:nvSpPr>
          <p:cNvPr id="28" name="textruta 27"/>
          <p:cNvSpPr txBox="1"/>
          <p:nvPr/>
        </p:nvSpPr>
        <p:spPr bwMode="auto">
          <a:xfrm>
            <a:off x="7365010" y="3337092"/>
            <a:ext cx="446861" cy="923330"/>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spcBef>
                <a:spcPct val="50000"/>
              </a:spcBef>
            </a:pPr>
            <a:r>
              <a:rPr lang="sv-SE" sz="5400" b="1" dirty="0">
                <a:latin typeface="Lucida Console" pitchFamily="49" charset="0"/>
              </a:rPr>
              <a:t>?</a:t>
            </a:r>
          </a:p>
        </p:txBody>
      </p:sp>
      <p:sp>
        <p:nvSpPr>
          <p:cNvPr id="29" name="textruta 28"/>
          <p:cNvSpPr txBox="1"/>
          <p:nvPr/>
        </p:nvSpPr>
        <p:spPr bwMode="auto">
          <a:xfrm>
            <a:off x="5701710" y="3048096"/>
            <a:ext cx="446861" cy="923330"/>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spcBef>
                <a:spcPct val="50000"/>
              </a:spcBef>
            </a:pPr>
            <a:r>
              <a:rPr lang="sv-SE" sz="5400" b="1" dirty="0">
                <a:latin typeface="Lucida Console" pitchFamily="49" charset="0"/>
              </a:rPr>
              <a:t>?</a:t>
            </a:r>
          </a:p>
        </p:txBody>
      </p:sp>
      <p:sp>
        <p:nvSpPr>
          <p:cNvPr id="30" name="textruta 29"/>
          <p:cNvSpPr txBox="1"/>
          <p:nvPr/>
        </p:nvSpPr>
        <p:spPr bwMode="auto">
          <a:xfrm>
            <a:off x="5701710" y="4077072"/>
            <a:ext cx="446861" cy="923330"/>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spcBef>
                <a:spcPct val="50000"/>
              </a:spcBef>
            </a:pPr>
            <a:r>
              <a:rPr lang="sv-SE" sz="5400" b="1" dirty="0">
                <a:latin typeface="Lucida Console" pitchFamily="49" charset="0"/>
              </a:rPr>
              <a:t>?</a:t>
            </a:r>
          </a:p>
        </p:txBody>
      </p:sp>
      <p:cxnSp>
        <p:nvCxnSpPr>
          <p:cNvPr id="31" name="Rak pil 30"/>
          <p:cNvCxnSpPr/>
          <p:nvPr/>
        </p:nvCxnSpPr>
        <p:spPr bwMode="auto">
          <a:xfrm flipV="1">
            <a:off x="6799664" y="5085185"/>
            <a:ext cx="920288" cy="18269"/>
          </a:xfrm>
          <a:prstGeom prst="straightConnector1">
            <a:avLst/>
          </a:prstGeom>
          <a:solidFill>
            <a:srgbClr val="FF9900"/>
          </a:solidFill>
          <a:ln w="57150" cap="flat" cmpd="sng" algn="ctr">
            <a:solidFill>
              <a:schemeClr val="tx1"/>
            </a:solidFill>
            <a:prstDash val="solid"/>
            <a:round/>
            <a:headEnd type="arrow"/>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textruta 33"/>
          <p:cNvSpPr txBox="1"/>
          <p:nvPr/>
        </p:nvSpPr>
        <p:spPr bwMode="auto">
          <a:xfrm>
            <a:off x="7799438" y="4810275"/>
            <a:ext cx="2800834" cy="461665"/>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spcBef>
                <a:spcPct val="50000"/>
              </a:spcBef>
            </a:pPr>
            <a:r>
              <a:rPr lang="sv-SE" sz="2400" dirty="0" err="1"/>
              <a:t>Konnektivitet</a:t>
            </a:r>
            <a:r>
              <a:rPr lang="sv-SE" sz="2400" dirty="0">
                <a:latin typeface="Lucida Console" pitchFamily="49" charset="0"/>
              </a:rPr>
              <a:t>?</a:t>
            </a:r>
          </a:p>
        </p:txBody>
      </p:sp>
      <p:sp>
        <p:nvSpPr>
          <p:cNvPr id="36" name="textruta 35"/>
          <p:cNvSpPr txBox="1"/>
          <p:nvPr/>
        </p:nvSpPr>
        <p:spPr>
          <a:xfrm>
            <a:off x="5830162" y="1437049"/>
            <a:ext cx="4082262"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sv-SE" sz="3200" dirty="0"/>
              <a:t>Fragmentering pågår</a:t>
            </a:r>
          </a:p>
        </p:txBody>
      </p:sp>
    </p:spTree>
    <p:extLst>
      <p:ext uri="{BB962C8B-B14F-4D97-AF65-F5344CB8AC3E}">
        <p14:creationId xmlns:p14="http://schemas.microsoft.com/office/powerpoint/2010/main" val="95041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down)">
                                      <p:cBhvr>
                                        <p:cTn id="43" dur="580">
                                          <p:stCondLst>
                                            <p:cond delay="0"/>
                                          </p:stCondLst>
                                        </p:cTn>
                                        <p:tgtEl>
                                          <p:spTgt spid="3"/>
                                        </p:tgtEl>
                                      </p:cBhvr>
                                    </p:animEffect>
                                    <p:anim calcmode="lin" valueType="num">
                                      <p:cBhvr>
                                        <p:cTn id="4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gtEl>
                                      </p:cBhvr>
                                      <p:to x="100000" y="60000"/>
                                    </p:animScale>
                                    <p:animScale>
                                      <p:cBhvr>
                                        <p:cTn id="50" dur="166" decel="50000">
                                          <p:stCondLst>
                                            <p:cond delay="676"/>
                                          </p:stCondLst>
                                        </p:cTn>
                                        <p:tgtEl>
                                          <p:spTgt spid="3"/>
                                        </p:tgtEl>
                                      </p:cBhvr>
                                      <p:to x="100000" y="100000"/>
                                    </p:animScale>
                                    <p:animScale>
                                      <p:cBhvr>
                                        <p:cTn id="51" dur="26">
                                          <p:stCondLst>
                                            <p:cond delay="1312"/>
                                          </p:stCondLst>
                                        </p:cTn>
                                        <p:tgtEl>
                                          <p:spTgt spid="3"/>
                                        </p:tgtEl>
                                      </p:cBhvr>
                                      <p:to x="100000" y="80000"/>
                                    </p:animScale>
                                    <p:animScale>
                                      <p:cBhvr>
                                        <p:cTn id="52" dur="166" decel="50000">
                                          <p:stCondLst>
                                            <p:cond delay="1338"/>
                                          </p:stCondLst>
                                        </p:cTn>
                                        <p:tgtEl>
                                          <p:spTgt spid="3"/>
                                        </p:tgtEl>
                                      </p:cBhvr>
                                      <p:to x="100000" y="100000"/>
                                    </p:animScale>
                                    <p:animScale>
                                      <p:cBhvr>
                                        <p:cTn id="53" dur="26">
                                          <p:stCondLst>
                                            <p:cond delay="1642"/>
                                          </p:stCondLst>
                                        </p:cTn>
                                        <p:tgtEl>
                                          <p:spTgt spid="3"/>
                                        </p:tgtEl>
                                      </p:cBhvr>
                                      <p:to x="100000" y="90000"/>
                                    </p:animScale>
                                    <p:animScale>
                                      <p:cBhvr>
                                        <p:cTn id="54" dur="166" decel="50000">
                                          <p:stCondLst>
                                            <p:cond delay="1668"/>
                                          </p:stCondLst>
                                        </p:cTn>
                                        <p:tgtEl>
                                          <p:spTgt spid="3"/>
                                        </p:tgtEl>
                                      </p:cBhvr>
                                      <p:to x="100000" y="100000"/>
                                    </p:animScale>
                                    <p:animScale>
                                      <p:cBhvr>
                                        <p:cTn id="55" dur="26">
                                          <p:stCondLst>
                                            <p:cond delay="1808"/>
                                          </p:stCondLst>
                                        </p:cTn>
                                        <p:tgtEl>
                                          <p:spTgt spid="3"/>
                                        </p:tgtEl>
                                      </p:cBhvr>
                                      <p:to x="100000" y="95000"/>
                                    </p:animScale>
                                    <p:animScale>
                                      <p:cBhvr>
                                        <p:cTn id="56" dur="166" decel="50000">
                                          <p:stCondLst>
                                            <p:cond delay="1834"/>
                                          </p:stCondLst>
                                        </p:cTn>
                                        <p:tgtEl>
                                          <p:spTgt spid="3"/>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1000"/>
                                        <p:tgtEl>
                                          <p:spTgt spid="34"/>
                                        </p:tgtEl>
                                      </p:cBhvr>
                                    </p:animEffect>
                                    <p:anim calcmode="lin" valueType="num">
                                      <p:cBhvr>
                                        <p:cTn id="62" dur="1000" fill="hold"/>
                                        <p:tgtEl>
                                          <p:spTgt spid="34"/>
                                        </p:tgtEl>
                                        <p:attrNameLst>
                                          <p:attrName>ppt_x</p:attrName>
                                        </p:attrNameLst>
                                      </p:cBhvr>
                                      <p:tavLst>
                                        <p:tav tm="0">
                                          <p:val>
                                            <p:strVal val="#ppt_x"/>
                                          </p:val>
                                        </p:tav>
                                        <p:tav tm="100000">
                                          <p:val>
                                            <p:strVal val="#ppt_x"/>
                                          </p:val>
                                        </p:tav>
                                      </p:tavLst>
                                    </p:anim>
                                    <p:anim calcmode="lin" valueType="num">
                                      <p:cBhvr>
                                        <p:cTn id="63" dur="1000" fill="hold"/>
                                        <p:tgtEl>
                                          <p:spTgt spid="34"/>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1000"/>
                                        <p:tgtEl>
                                          <p:spTgt spid="31"/>
                                        </p:tgtEl>
                                      </p:cBhvr>
                                    </p:animEffect>
                                    <p:anim calcmode="lin" valueType="num">
                                      <p:cBhvr>
                                        <p:cTn id="67" dur="1000" fill="hold"/>
                                        <p:tgtEl>
                                          <p:spTgt spid="31"/>
                                        </p:tgtEl>
                                        <p:attrNameLst>
                                          <p:attrName>ppt_x</p:attrName>
                                        </p:attrNameLst>
                                      </p:cBhvr>
                                      <p:tavLst>
                                        <p:tav tm="0">
                                          <p:val>
                                            <p:strVal val="#ppt_x"/>
                                          </p:val>
                                        </p:tav>
                                        <p:tav tm="100000">
                                          <p:val>
                                            <p:strVal val="#ppt_x"/>
                                          </p:val>
                                        </p:tav>
                                      </p:tavLst>
                                    </p:anim>
                                    <p:anim calcmode="lin" valueType="num">
                                      <p:cBhvr>
                                        <p:cTn id="68" dur="1000" fill="hold"/>
                                        <p:tgtEl>
                                          <p:spTgt spid="31"/>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1000"/>
                                        <p:tgtEl>
                                          <p:spTgt spid="9"/>
                                        </p:tgtEl>
                                      </p:cBhvr>
                                    </p:animEffect>
                                    <p:anim calcmode="lin" valueType="num">
                                      <p:cBhvr>
                                        <p:cTn id="72" dur="1000" fill="hold"/>
                                        <p:tgtEl>
                                          <p:spTgt spid="9"/>
                                        </p:tgtEl>
                                        <p:attrNameLst>
                                          <p:attrName>ppt_x</p:attrName>
                                        </p:attrNameLst>
                                      </p:cBhvr>
                                      <p:tavLst>
                                        <p:tav tm="0">
                                          <p:val>
                                            <p:strVal val="#ppt_x"/>
                                          </p:val>
                                        </p:tav>
                                        <p:tav tm="100000">
                                          <p:val>
                                            <p:strVal val="#ppt_x"/>
                                          </p:val>
                                        </p:tav>
                                      </p:tavLst>
                                    </p:anim>
                                    <p:anim calcmode="lin" valueType="num">
                                      <p:cBhvr>
                                        <p:cTn id="73" dur="1000" fill="hold"/>
                                        <p:tgtEl>
                                          <p:spTgt spid="9"/>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1000"/>
                                        <p:tgtEl>
                                          <p:spTgt spid="18"/>
                                        </p:tgtEl>
                                      </p:cBhvr>
                                    </p:animEffect>
                                    <p:anim calcmode="lin" valueType="num">
                                      <p:cBhvr>
                                        <p:cTn id="77" dur="1000" fill="hold"/>
                                        <p:tgtEl>
                                          <p:spTgt spid="18"/>
                                        </p:tgtEl>
                                        <p:attrNameLst>
                                          <p:attrName>ppt_x</p:attrName>
                                        </p:attrNameLst>
                                      </p:cBhvr>
                                      <p:tavLst>
                                        <p:tav tm="0">
                                          <p:val>
                                            <p:strVal val="#ppt_x"/>
                                          </p:val>
                                        </p:tav>
                                        <p:tav tm="100000">
                                          <p:val>
                                            <p:strVal val="#ppt_x"/>
                                          </p:val>
                                        </p:tav>
                                      </p:tavLst>
                                    </p:anim>
                                    <p:anim calcmode="lin" valueType="num">
                                      <p:cBhvr>
                                        <p:cTn id="78" dur="1000" fill="hold"/>
                                        <p:tgtEl>
                                          <p:spTgt spid="18"/>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1000"/>
                                        <p:tgtEl>
                                          <p:spTgt spid="15"/>
                                        </p:tgtEl>
                                      </p:cBhvr>
                                    </p:animEffect>
                                    <p:anim calcmode="lin" valueType="num">
                                      <p:cBhvr>
                                        <p:cTn id="82" dur="1000" fill="hold"/>
                                        <p:tgtEl>
                                          <p:spTgt spid="15"/>
                                        </p:tgtEl>
                                        <p:attrNameLst>
                                          <p:attrName>ppt_x</p:attrName>
                                        </p:attrNameLst>
                                      </p:cBhvr>
                                      <p:tavLst>
                                        <p:tav tm="0">
                                          <p:val>
                                            <p:strVal val="#ppt_x"/>
                                          </p:val>
                                        </p:tav>
                                        <p:tav tm="100000">
                                          <p:val>
                                            <p:strVal val="#ppt_x"/>
                                          </p:val>
                                        </p:tav>
                                      </p:tavLst>
                                    </p:anim>
                                    <p:anim calcmode="lin" valueType="num">
                                      <p:cBhvr>
                                        <p:cTn id="83" dur="1000" fill="hold"/>
                                        <p:tgtEl>
                                          <p:spTgt spid="15"/>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fade">
                                      <p:cBhvr>
                                        <p:cTn id="86" dur="1000"/>
                                        <p:tgtEl>
                                          <p:spTgt spid="17"/>
                                        </p:tgtEl>
                                      </p:cBhvr>
                                    </p:animEffect>
                                    <p:anim calcmode="lin" valueType="num">
                                      <p:cBhvr>
                                        <p:cTn id="87" dur="1000" fill="hold"/>
                                        <p:tgtEl>
                                          <p:spTgt spid="17"/>
                                        </p:tgtEl>
                                        <p:attrNameLst>
                                          <p:attrName>ppt_x</p:attrName>
                                        </p:attrNameLst>
                                      </p:cBhvr>
                                      <p:tavLst>
                                        <p:tav tm="0">
                                          <p:val>
                                            <p:strVal val="#ppt_x"/>
                                          </p:val>
                                        </p:tav>
                                        <p:tav tm="100000">
                                          <p:val>
                                            <p:strVal val="#ppt_x"/>
                                          </p:val>
                                        </p:tav>
                                      </p:tavLst>
                                    </p:anim>
                                    <p:anim calcmode="lin" valueType="num">
                                      <p:cBhvr>
                                        <p:cTn id="88" dur="1000" fill="hold"/>
                                        <p:tgtEl>
                                          <p:spTgt spid="17"/>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1000"/>
                                        <p:tgtEl>
                                          <p:spTgt spid="20"/>
                                        </p:tgtEl>
                                      </p:cBhvr>
                                    </p:animEffect>
                                    <p:anim calcmode="lin" valueType="num">
                                      <p:cBhvr>
                                        <p:cTn id="92" dur="1000" fill="hold"/>
                                        <p:tgtEl>
                                          <p:spTgt spid="20"/>
                                        </p:tgtEl>
                                        <p:attrNameLst>
                                          <p:attrName>ppt_x</p:attrName>
                                        </p:attrNameLst>
                                      </p:cBhvr>
                                      <p:tavLst>
                                        <p:tav tm="0">
                                          <p:val>
                                            <p:strVal val="#ppt_x"/>
                                          </p:val>
                                        </p:tav>
                                        <p:tav tm="100000">
                                          <p:val>
                                            <p:strVal val="#ppt_x"/>
                                          </p:val>
                                        </p:tav>
                                      </p:tavLst>
                                    </p:anim>
                                    <p:anim calcmode="lin" valueType="num">
                                      <p:cBhvr>
                                        <p:cTn id="9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1000"/>
                                        <p:tgtEl>
                                          <p:spTgt spid="28"/>
                                        </p:tgtEl>
                                      </p:cBhvr>
                                    </p:animEffect>
                                    <p:anim calcmode="lin" valueType="num">
                                      <p:cBhvr>
                                        <p:cTn id="99" dur="1000" fill="hold"/>
                                        <p:tgtEl>
                                          <p:spTgt spid="28"/>
                                        </p:tgtEl>
                                        <p:attrNameLst>
                                          <p:attrName>ppt_x</p:attrName>
                                        </p:attrNameLst>
                                      </p:cBhvr>
                                      <p:tavLst>
                                        <p:tav tm="0">
                                          <p:val>
                                            <p:strVal val="#ppt_x"/>
                                          </p:val>
                                        </p:tav>
                                        <p:tav tm="100000">
                                          <p:val>
                                            <p:strVal val="#ppt_x"/>
                                          </p:val>
                                        </p:tav>
                                      </p:tavLst>
                                    </p:anim>
                                    <p:anim calcmode="lin" valueType="num">
                                      <p:cBhvr>
                                        <p:cTn id="100" dur="1000" fill="hold"/>
                                        <p:tgtEl>
                                          <p:spTgt spid="28"/>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fade">
                                      <p:cBhvr>
                                        <p:cTn id="103" dur="1000"/>
                                        <p:tgtEl>
                                          <p:spTgt spid="30"/>
                                        </p:tgtEl>
                                      </p:cBhvr>
                                    </p:animEffect>
                                    <p:anim calcmode="lin" valueType="num">
                                      <p:cBhvr>
                                        <p:cTn id="104" dur="1000" fill="hold"/>
                                        <p:tgtEl>
                                          <p:spTgt spid="30"/>
                                        </p:tgtEl>
                                        <p:attrNameLst>
                                          <p:attrName>ppt_x</p:attrName>
                                        </p:attrNameLst>
                                      </p:cBhvr>
                                      <p:tavLst>
                                        <p:tav tm="0">
                                          <p:val>
                                            <p:strVal val="#ppt_x"/>
                                          </p:val>
                                        </p:tav>
                                        <p:tav tm="100000">
                                          <p:val>
                                            <p:strVal val="#ppt_x"/>
                                          </p:val>
                                        </p:tav>
                                      </p:tavLst>
                                    </p:anim>
                                    <p:anim calcmode="lin" valueType="num">
                                      <p:cBhvr>
                                        <p:cTn id="105" dur="1000" fill="hold"/>
                                        <p:tgtEl>
                                          <p:spTgt spid="30"/>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9"/>
                                        </p:tgtEl>
                                        <p:attrNameLst>
                                          <p:attrName>style.visibility</p:attrName>
                                        </p:attrNameLst>
                                      </p:cBhvr>
                                      <p:to>
                                        <p:strVal val="visible"/>
                                      </p:to>
                                    </p:set>
                                    <p:animEffect transition="in" filter="fade">
                                      <p:cBhvr>
                                        <p:cTn id="108" dur="1000"/>
                                        <p:tgtEl>
                                          <p:spTgt spid="29"/>
                                        </p:tgtEl>
                                      </p:cBhvr>
                                    </p:animEffect>
                                    <p:anim calcmode="lin" valueType="num">
                                      <p:cBhvr>
                                        <p:cTn id="109" dur="1000" fill="hold"/>
                                        <p:tgtEl>
                                          <p:spTgt spid="29"/>
                                        </p:tgtEl>
                                        <p:attrNameLst>
                                          <p:attrName>ppt_x</p:attrName>
                                        </p:attrNameLst>
                                      </p:cBhvr>
                                      <p:tavLst>
                                        <p:tav tm="0">
                                          <p:val>
                                            <p:strVal val="#ppt_x"/>
                                          </p:val>
                                        </p:tav>
                                        <p:tav tm="100000">
                                          <p:val>
                                            <p:strVal val="#ppt_x"/>
                                          </p:val>
                                        </p:tav>
                                      </p:tavLst>
                                    </p:anim>
                                    <p:anim calcmode="lin" valueType="num">
                                      <p:cBhvr>
                                        <p:cTn id="110" dur="1000" fill="hold"/>
                                        <p:tgtEl>
                                          <p:spTgt spid="29"/>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2"/>
                                        </p:tgtEl>
                                        <p:attrNameLst>
                                          <p:attrName>style.visibility</p:attrName>
                                        </p:attrNameLst>
                                      </p:cBhvr>
                                      <p:to>
                                        <p:strVal val="visible"/>
                                      </p:to>
                                    </p:set>
                                    <p:animEffect transition="in" filter="fade">
                                      <p:cBhvr>
                                        <p:cTn id="113" dur="1000"/>
                                        <p:tgtEl>
                                          <p:spTgt spid="22"/>
                                        </p:tgtEl>
                                      </p:cBhvr>
                                    </p:animEffect>
                                    <p:anim calcmode="lin" valueType="num">
                                      <p:cBhvr>
                                        <p:cTn id="114" dur="1000" fill="hold"/>
                                        <p:tgtEl>
                                          <p:spTgt spid="22"/>
                                        </p:tgtEl>
                                        <p:attrNameLst>
                                          <p:attrName>ppt_x</p:attrName>
                                        </p:attrNameLst>
                                      </p:cBhvr>
                                      <p:tavLst>
                                        <p:tav tm="0">
                                          <p:val>
                                            <p:strVal val="#ppt_x"/>
                                          </p:val>
                                        </p:tav>
                                        <p:tav tm="100000">
                                          <p:val>
                                            <p:strVal val="#ppt_x"/>
                                          </p:val>
                                        </p:tav>
                                      </p:tavLst>
                                    </p:anim>
                                    <p:anim calcmode="lin" valueType="num">
                                      <p:cBhvr>
                                        <p:cTn id="115" dur="1000" fill="hold"/>
                                        <p:tgtEl>
                                          <p:spTgt spid="22"/>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anim calcmode="lin" valueType="num">
                                      <p:cBhvr>
                                        <p:cTn id="119" dur="1000" fill="hold"/>
                                        <p:tgtEl>
                                          <p:spTgt spid="27"/>
                                        </p:tgtEl>
                                        <p:attrNameLst>
                                          <p:attrName>ppt_x</p:attrName>
                                        </p:attrNameLst>
                                      </p:cBhvr>
                                      <p:tavLst>
                                        <p:tav tm="0">
                                          <p:val>
                                            <p:strVal val="#ppt_x"/>
                                          </p:val>
                                        </p:tav>
                                        <p:tav tm="100000">
                                          <p:val>
                                            <p:strVal val="#ppt_x"/>
                                          </p:val>
                                        </p:tav>
                                      </p:tavLst>
                                    </p:anim>
                                    <p:anim calcmode="lin" valueType="num">
                                      <p:cBhvr>
                                        <p:cTn id="12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36"/>
                                        </p:tgtEl>
                                        <p:attrNameLst>
                                          <p:attrName>style.visibility</p:attrName>
                                        </p:attrNameLst>
                                      </p:cBhvr>
                                      <p:to>
                                        <p:strVal val="visible"/>
                                      </p:to>
                                    </p:set>
                                    <p:anim calcmode="lin" valueType="num">
                                      <p:cBhvr additive="base">
                                        <p:cTn id="125" dur="500" fill="hold"/>
                                        <p:tgtEl>
                                          <p:spTgt spid="36"/>
                                        </p:tgtEl>
                                        <p:attrNameLst>
                                          <p:attrName>ppt_x</p:attrName>
                                        </p:attrNameLst>
                                      </p:cBhvr>
                                      <p:tavLst>
                                        <p:tav tm="0">
                                          <p:val>
                                            <p:strVal val="#ppt_x"/>
                                          </p:val>
                                        </p:tav>
                                        <p:tav tm="100000">
                                          <p:val>
                                            <p:strVal val="#ppt_x"/>
                                          </p:val>
                                        </p:tav>
                                      </p:tavLst>
                                    </p:anim>
                                    <p:anim calcmode="lin" valueType="num">
                                      <p:cBhvr additive="base">
                                        <p:cTn id="12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2" grpId="0"/>
      <p:bldP spid="27" grpId="0"/>
      <p:bldP spid="28" grpId="0"/>
      <p:bldP spid="29" grpId="0"/>
      <p:bldP spid="30" grpId="0"/>
      <p:bldP spid="34" grpId="0" animBg="1"/>
      <p:bldP spid="3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nvPr>
        </p:nvGraphicFramePr>
        <p:xfrm>
          <a:off x="1721745" y="548680"/>
          <a:ext cx="3674515" cy="2448272"/>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ruta 13"/>
          <p:cNvSpPr txBox="1"/>
          <p:nvPr/>
        </p:nvSpPr>
        <p:spPr>
          <a:xfrm>
            <a:off x="5555940" y="548680"/>
            <a:ext cx="4896544" cy="163121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9050">
            <a:solidFill>
              <a:schemeClr val="accent1"/>
            </a:solidFill>
          </a:ln>
        </p:spPr>
        <p:txBody>
          <a:bodyPr wrap="square" rtlCol="0">
            <a:spAutoFit/>
          </a:bodyPr>
          <a:lstStyle/>
          <a:p>
            <a:r>
              <a:rPr lang="sv-SE" sz="2000" dirty="0"/>
              <a:t>Atlasinventering Skåne</a:t>
            </a:r>
          </a:p>
          <a:p>
            <a:r>
              <a:rPr lang="sv-SE" sz="2000" dirty="0"/>
              <a:t>1974-1984 jämfört med 2003-2009</a:t>
            </a:r>
          </a:p>
          <a:p>
            <a:endParaRPr lang="sv-SE" sz="2000" dirty="0"/>
          </a:p>
          <a:p>
            <a:r>
              <a:rPr lang="sv-SE" sz="2000" dirty="0"/>
              <a:t>- Utdöende av randpopulationer</a:t>
            </a:r>
          </a:p>
          <a:p>
            <a:r>
              <a:rPr lang="sv-SE" sz="2000" dirty="0"/>
              <a:t>- Små lekplatser - mycket låga tätheter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5226" y="3044485"/>
            <a:ext cx="7801428" cy="3816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Ellips 7"/>
          <p:cNvSpPr/>
          <p:nvPr/>
        </p:nvSpPr>
        <p:spPr>
          <a:xfrm>
            <a:off x="3380253" y="3789040"/>
            <a:ext cx="2016224" cy="172297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Ellips 8"/>
          <p:cNvSpPr/>
          <p:nvPr/>
        </p:nvSpPr>
        <p:spPr>
          <a:xfrm>
            <a:off x="7352975" y="3789041"/>
            <a:ext cx="1944216" cy="1721137"/>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900653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504" y="1502844"/>
            <a:ext cx="8886006" cy="5329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ruta 2"/>
          <p:cNvSpPr txBox="1"/>
          <p:nvPr/>
        </p:nvSpPr>
        <p:spPr>
          <a:xfrm>
            <a:off x="4223793" y="1340768"/>
            <a:ext cx="184731" cy="369332"/>
          </a:xfrm>
          <a:prstGeom prst="rect">
            <a:avLst/>
          </a:prstGeom>
          <a:noFill/>
        </p:spPr>
        <p:txBody>
          <a:bodyPr wrap="none" rtlCol="0">
            <a:spAutoFit/>
          </a:bodyPr>
          <a:lstStyle/>
          <a:p>
            <a:endParaRPr lang="sv-SE" dirty="0"/>
          </a:p>
        </p:txBody>
      </p:sp>
      <p:sp>
        <p:nvSpPr>
          <p:cNvPr id="4" name="textruta 3"/>
          <p:cNvSpPr txBox="1"/>
          <p:nvPr/>
        </p:nvSpPr>
        <p:spPr>
          <a:xfrm>
            <a:off x="341745" y="221821"/>
            <a:ext cx="11139055"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sv-SE" sz="2800" dirty="0"/>
              <a:t>Storleken på lekplatserna minskar</a:t>
            </a:r>
            <a:br>
              <a:rPr lang="sv-SE" sz="2800" dirty="0"/>
            </a:br>
            <a:r>
              <a:rPr lang="sv-SE" sz="2800" dirty="0"/>
              <a:t>-  ett tecken på </a:t>
            </a:r>
            <a:r>
              <a:rPr lang="sv-SE" sz="2800" dirty="0" smtClean="0"/>
              <a:t>fragmentering?</a:t>
            </a:r>
            <a:endParaRPr lang="sv-SE" sz="2800" dirty="0"/>
          </a:p>
        </p:txBody>
      </p:sp>
    </p:spTree>
    <p:extLst>
      <p:ext uri="{BB962C8B-B14F-4D97-AF65-F5344CB8AC3E}">
        <p14:creationId xmlns:p14="http://schemas.microsoft.com/office/powerpoint/2010/main" val="2218063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209800" y="609603"/>
            <a:ext cx="7772400" cy="1523998"/>
          </a:xfrm>
        </p:spPr>
        <p:txBody>
          <a:bodyPr>
            <a:normAutofit/>
          </a:bodyPr>
          <a:lstStyle/>
          <a:p>
            <a:r>
              <a:rPr lang="sv-SE" sz="5400" dirty="0"/>
              <a:t>Problem för tjädern</a:t>
            </a:r>
          </a:p>
        </p:txBody>
      </p:sp>
      <p:sp>
        <p:nvSpPr>
          <p:cNvPr id="3" name="Underrubrik 2"/>
          <p:cNvSpPr>
            <a:spLocks noGrp="1"/>
          </p:cNvSpPr>
          <p:nvPr>
            <p:ph type="subTitle" idx="1"/>
          </p:nvPr>
        </p:nvSpPr>
        <p:spPr>
          <a:xfrm>
            <a:off x="2299855" y="3310632"/>
            <a:ext cx="6996545" cy="3043986"/>
          </a:xfrm>
        </p:spPr>
        <p:txBody>
          <a:bodyPr>
            <a:noAutofit/>
          </a:bodyPr>
          <a:lstStyle/>
          <a:p>
            <a:r>
              <a:rPr lang="sv-SE" dirty="0"/>
              <a:t>Fragmentering av skogen</a:t>
            </a:r>
          </a:p>
          <a:p>
            <a:pPr lvl="0"/>
            <a:r>
              <a:rPr lang="sv-SE" sz="2800" b="1" dirty="0" smtClean="0">
                <a:solidFill>
                  <a:prstClr val="black"/>
                </a:solidFill>
              </a:rPr>
              <a:t>Andelen tall minskar</a:t>
            </a:r>
            <a:endParaRPr lang="sv-SE" sz="2800" b="1" dirty="0">
              <a:solidFill>
                <a:prstClr val="black"/>
              </a:solidFill>
            </a:endParaRPr>
          </a:p>
          <a:p>
            <a:r>
              <a:rPr lang="sv-SE" dirty="0" smtClean="0"/>
              <a:t>Andelen ungskogar ökar</a:t>
            </a:r>
            <a:endParaRPr lang="sv-SE" dirty="0"/>
          </a:p>
          <a:p>
            <a:r>
              <a:rPr lang="sv-SE" dirty="0" smtClean="0"/>
              <a:t>Blåbärstäckningen minskar</a:t>
            </a:r>
          </a:p>
          <a:p>
            <a:pPr lvl="0"/>
            <a:r>
              <a:rPr lang="sv-SE" dirty="0">
                <a:solidFill>
                  <a:prstClr val="black"/>
                </a:solidFill>
              </a:rPr>
              <a:t>Ökad predation</a:t>
            </a:r>
          </a:p>
          <a:p>
            <a:r>
              <a:rPr lang="sv-SE" dirty="0" smtClean="0"/>
              <a:t>(</a:t>
            </a:r>
            <a:r>
              <a:rPr lang="sv-SE" dirty="0"/>
              <a:t>Jakt)</a:t>
            </a:r>
          </a:p>
        </p:txBody>
      </p:sp>
    </p:spTree>
    <p:extLst>
      <p:ext uri="{BB962C8B-B14F-4D97-AF65-F5344CB8AC3E}">
        <p14:creationId xmlns:p14="http://schemas.microsoft.com/office/powerpoint/2010/main" val="3494038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11"/>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3925" r="13925"/>
          <a:stretch>
            <a:fillRect/>
          </a:stretch>
        </p:blipFill>
        <p:spPr>
          <a:xfrm>
            <a:off x="0" y="25896"/>
            <a:ext cx="12191999" cy="6858000"/>
          </a:xfrm>
          <a:prstGeom prst="rect">
            <a:avLst/>
          </a:prstGeom>
        </p:spPr>
      </p:pic>
      <p:graphicFrame>
        <p:nvGraphicFramePr>
          <p:cNvPr id="3" name="Diagram 2"/>
          <p:cNvGraphicFramePr/>
          <p:nvPr>
            <p:extLst>
              <p:ext uri="{D42A27DB-BD31-4B8C-83A1-F6EECF244321}">
                <p14:modId xmlns:p14="http://schemas.microsoft.com/office/powerpoint/2010/main" val="715250375"/>
              </p:ext>
            </p:extLst>
          </p:nvPr>
        </p:nvGraphicFramePr>
        <p:xfrm>
          <a:off x="1616363" y="1653308"/>
          <a:ext cx="8469745" cy="4922982"/>
        </p:xfrm>
        <a:graphic>
          <a:graphicData uri="http://schemas.openxmlformats.org/drawingml/2006/chart">
            <c:chart xmlns:c="http://schemas.openxmlformats.org/drawingml/2006/chart" xmlns:r="http://schemas.openxmlformats.org/officeDocument/2006/relationships" r:id="rId4"/>
          </a:graphicData>
        </a:graphic>
      </p:graphicFrame>
      <p:sp>
        <p:nvSpPr>
          <p:cNvPr id="5" name="Rubrik 4"/>
          <p:cNvSpPr txBox="1">
            <a:spLocks noGrp="1"/>
          </p:cNvSpPr>
          <p:nvPr>
            <p:ph type="title"/>
          </p:nvPr>
        </p:nvSpPr>
        <p:spPr>
          <a:xfrm>
            <a:off x="1944254" y="599537"/>
            <a:ext cx="8003232" cy="4801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sz="2800" dirty="0"/>
              <a:t>Brist på </a:t>
            </a:r>
            <a:r>
              <a:rPr lang="sv-SE" sz="2800" dirty="0" err="1"/>
              <a:t>tallföryngring</a:t>
            </a:r>
            <a:r>
              <a:rPr lang="sv-SE" sz="2800" dirty="0"/>
              <a:t> kan hota tjädern på sikt?</a:t>
            </a:r>
          </a:p>
        </p:txBody>
      </p:sp>
    </p:spTree>
    <p:extLst>
      <p:ext uri="{BB962C8B-B14F-4D97-AF65-F5344CB8AC3E}">
        <p14:creationId xmlns:p14="http://schemas.microsoft.com/office/powerpoint/2010/main" val="2317666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7305" y="3265932"/>
            <a:ext cx="5578763" cy="3345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3695" y="423716"/>
            <a:ext cx="8172400" cy="2842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ruta 2"/>
          <p:cNvSpPr txBox="1"/>
          <p:nvPr/>
        </p:nvSpPr>
        <p:spPr>
          <a:xfrm>
            <a:off x="1775520" y="3986587"/>
            <a:ext cx="3024336" cy="13849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sz="2800" dirty="0" err="1"/>
              <a:t>Tallföryngringen</a:t>
            </a:r>
            <a:r>
              <a:rPr lang="sv-SE" sz="2800" dirty="0"/>
              <a:t> minskar i södra Sverige</a:t>
            </a:r>
          </a:p>
        </p:txBody>
      </p:sp>
      <p:sp>
        <p:nvSpPr>
          <p:cNvPr id="2" name="Ellips 1"/>
          <p:cNvSpPr/>
          <p:nvPr/>
        </p:nvSpPr>
        <p:spPr>
          <a:xfrm>
            <a:off x="8156687" y="423716"/>
            <a:ext cx="2045668" cy="1781148"/>
          </a:xfrm>
          <a:prstGeom prst="ellipse">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94813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209800" y="609603"/>
            <a:ext cx="7772400" cy="1523998"/>
          </a:xfrm>
        </p:spPr>
        <p:txBody>
          <a:bodyPr>
            <a:normAutofit/>
          </a:bodyPr>
          <a:lstStyle/>
          <a:p>
            <a:r>
              <a:rPr lang="sv-SE" sz="5400" dirty="0"/>
              <a:t>Problem för tjädern</a:t>
            </a:r>
          </a:p>
        </p:txBody>
      </p:sp>
      <p:sp>
        <p:nvSpPr>
          <p:cNvPr id="3" name="Underrubrik 2"/>
          <p:cNvSpPr>
            <a:spLocks noGrp="1"/>
          </p:cNvSpPr>
          <p:nvPr>
            <p:ph type="subTitle" idx="1"/>
          </p:nvPr>
        </p:nvSpPr>
        <p:spPr>
          <a:xfrm>
            <a:off x="2299855" y="3310632"/>
            <a:ext cx="6996545" cy="3043986"/>
          </a:xfrm>
        </p:spPr>
        <p:txBody>
          <a:bodyPr>
            <a:noAutofit/>
          </a:bodyPr>
          <a:lstStyle/>
          <a:p>
            <a:r>
              <a:rPr lang="sv-SE" dirty="0"/>
              <a:t>Fragmentering av skogen</a:t>
            </a:r>
          </a:p>
          <a:p>
            <a:pPr lvl="0"/>
            <a:r>
              <a:rPr lang="sv-SE" dirty="0" smtClean="0">
                <a:solidFill>
                  <a:prstClr val="black"/>
                </a:solidFill>
              </a:rPr>
              <a:t>Andelen tall minskar</a:t>
            </a:r>
            <a:endParaRPr lang="sv-SE" dirty="0">
              <a:solidFill>
                <a:prstClr val="black"/>
              </a:solidFill>
            </a:endParaRPr>
          </a:p>
          <a:p>
            <a:r>
              <a:rPr lang="sv-SE" sz="2800" b="1" dirty="0" smtClean="0"/>
              <a:t>Andelen ungskogar ökar</a:t>
            </a:r>
            <a:endParaRPr lang="sv-SE" sz="2800" b="1" dirty="0"/>
          </a:p>
          <a:p>
            <a:r>
              <a:rPr lang="sv-SE" dirty="0" smtClean="0"/>
              <a:t>Blåbärstäckningen minskar</a:t>
            </a:r>
          </a:p>
          <a:p>
            <a:pPr lvl="0"/>
            <a:r>
              <a:rPr lang="sv-SE" dirty="0">
                <a:solidFill>
                  <a:prstClr val="black"/>
                </a:solidFill>
              </a:rPr>
              <a:t>Ökad predation</a:t>
            </a:r>
          </a:p>
          <a:p>
            <a:r>
              <a:rPr lang="sv-SE" dirty="0" smtClean="0"/>
              <a:t>(</a:t>
            </a:r>
            <a:r>
              <a:rPr lang="sv-SE" dirty="0"/>
              <a:t>Jakt)</a:t>
            </a:r>
          </a:p>
        </p:txBody>
      </p:sp>
    </p:spTree>
    <p:extLst>
      <p:ext uri="{BB962C8B-B14F-4D97-AF65-F5344CB8AC3E}">
        <p14:creationId xmlns:p14="http://schemas.microsoft.com/office/powerpoint/2010/main" val="3217985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96386"/>
            <a:ext cx="9144000" cy="6461615"/>
          </a:xfrm>
          <a:prstGeom prst="rect">
            <a:avLst/>
          </a:prstGeom>
        </p:spPr>
      </p:pic>
      <p:sp>
        <p:nvSpPr>
          <p:cNvPr id="2" name="Rubrik 1"/>
          <p:cNvSpPr>
            <a:spLocks noGrp="1"/>
          </p:cNvSpPr>
          <p:nvPr>
            <p:ph type="title"/>
          </p:nvPr>
        </p:nvSpPr>
        <p:spPr>
          <a:xfrm>
            <a:off x="1981200" y="116632"/>
            <a:ext cx="8229600" cy="72008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sv-SE" sz="2800" dirty="0"/>
              <a:t>Stor andel ungskogar i södra Sverige</a:t>
            </a:r>
          </a:p>
        </p:txBody>
      </p:sp>
    </p:spTree>
    <p:extLst>
      <p:ext uri="{BB962C8B-B14F-4D97-AF65-F5344CB8AC3E}">
        <p14:creationId xmlns:p14="http://schemas.microsoft.com/office/powerpoint/2010/main" val="4358430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81200" y="0"/>
            <a:ext cx="8229600" cy="764704"/>
          </a:xfrm>
        </p:spPr>
        <p:txBody>
          <a:bodyPr/>
          <a:lstStyle/>
          <a:p>
            <a:endParaRPr lang="sv-SE" sz="2400" dirty="0"/>
          </a:p>
        </p:txBody>
      </p:sp>
      <p:pic>
        <p:nvPicPr>
          <p:cNvPr id="307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18" y="0"/>
            <a:ext cx="12081164" cy="7112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ktangel 2"/>
          <p:cNvSpPr/>
          <p:nvPr/>
        </p:nvSpPr>
        <p:spPr>
          <a:xfrm>
            <a:off x="147782" y="5534562"/>
            <a:ext cx="11693236" cy="1323439"/>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sv-SE" sz="2000" b="1" dirty="0"/>
              <a:t>Preliminära krav: </a:t>
            </a:r>
            <a:r>
              <a:rPr lang="sv-SE" sz="2000" dirty="0"/>
              <a:t>Volym 50-100 m</a:t>
            </a:r>
            <a:r>
              <a:rPr lang="sv-SE" sz="2000" baseline="30000" dirty="0"/>
              <a:t>3</a:t>
            </a:r>
            <a:r>
              <a:rPr lang="sv-SE" sz="2000" dirty="0"/>
              <a:t>/ha (36-140 m</a:t>
            </a:r>
            <a:r>
              <a:rPr lang="sv-SE" sz="2000" baseline="30000" dirty="0"/>
              <a:t>3</a:t>
            </a:r>
            <a:r>
              <a:rPr lang="sv-SE" sz="2000" dirty="0"/>
              <a:t>/ha). </a:t>
            </a:r>
          </a:p>
          <a:p>
            <a:r>
              <a:rPr lang="sv-SE" sz="2000" dirty="0"/>
              <a:t>Antal stammar 700-1000 </a:t>
            </a:r>
            <a:r>
              <a:rPr lang="sv-SE" sz="2000" dirty="0" err="1"/>
              <a:t>st</a:t>
            </a:r>
            <a:r>
              <a:rPr lang="sv-SE" sz="2000" dirty="0"/>
              <a:t> (400-1500 </a:t>
            </a:r>
            <a:r>
              <a:rPr lang="sv-SE" sz="2000" dirty="0" err="1"/>
              <a:t>st</a:t>
            </a:r>
            <a:r>
              <a:rPr lang="sv-SE" sz="2000" dirty="0"/>
              <a:t>) och höjden 7-12 meter. 	</a:t>
            </a:r>
          </a:p>
          <a:p>
            <a:r>
              <a:rPr lang="sv-SE" sz="2000" b="1" dirty="0"/>
              <a:t>Preliminära krav: </a:t>
            </a:r>
            <a:r>
              <a:rPr lang="sv-SE" sz="2000" dirty="0"/>
              <a:t>Dominerande trädslag tall, 50-90%. Nya lekplatser har minst 50-60 ha sammanhängande skogstäcke. Andelen ungskog/hygge &lt; 30%. </a:t>
            </a:r>
          </a:p>
        </p:txBody>
      </p:sp>
      <p:sp>
        <p:nvSpPr>
          <p:cNvPr id="4" name="textruta 3"/>
          <p:cNvSpPr txBox="1"/>
          <p:nvPr/>
        </p:nvSpPr>
        <p:spPr>
          <a:xfrm>
            <a:off x="1108364" y="854668"/>
            <a:ext cx="10020245" cy="7078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sv-SE" sz="2000" dirty="0"/>
              <a:t>≥35 år. Tidigt gallrad tall el. barrblandskog med rumslig variation av täta och öppna områden, är möjliga för nyetablering, i anknytning till vinterbetesområden för hönor. </a:t>
            </a:r>
          </a:p>
        </p:txBody>
      </p:sp>
      <p:sp>
        <p:nvSpPr>
          <p:cNvPr id="5" name="Rektangel 4"/>
          <p:cNvSpPr/>
          <p:nvPr/>
        </p:nvSpPr>
        <p:spPr>
          <a:xfrm>
            <a:off x="1108364" y="89964"/>
            <a:ext cx="10482063" cy="5847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sv-SE" sz="3200" dirty="0">
                <a:solidFill>
                  <a:prstClr val="black"/>
                </a:solidFill>
                <a:latin typeface="Calibri Light" panose="020F0302020204030204"/>
                <a:ea typeface="+mj-ea"/>
                <a:cs typeface="+mj-cs"/>
              </a:rPr>
              <a:t>Rekommendationer </a:t>
            </a:r>
            <a:r>
              <a:rPr lang="sv-SE" sz="3200" dirty="0" smtClean="0">
                <a:solidFill>
                  <a:prstClr val="black"/>
                </a:solidFill>
                <a:latin typeface="Calibri Light" panose="020F0302020204030204"/>
                <a:ea typeface="+mj-ea"/>
                <a:cs typeface="+mj-cs"/>
              </a:rPr>
              <a:t>för att få </a:t>
            </a:r>
            <a:r>
              <a:rPr lang="sv-SE" sz="3200" dirty="0">
                <a:solidFill>
                  <a:prstClr val="black"/>
                </a:solidFill>
                <a:latin typeface="Calibri Light" panose="020F0302020204030204"/>
                <a:ea typeface="+mj-ea"/>
                <a:cs typeface="+mj-cs"/>
              </a:rPr>
              <a:t>nyetablering av lekplatser</a:t>
            </a:r>
            <a:endParaRPr lang="sv-SE" sz="3200" dirty="0"/>
          </a:p>
        </p:txBody>
      </p:sp>
    </p:spTree>
    <p:extLst>
      <p:ext uri="{BB962C8B-B14F-4D97-AF65-F5344CB8AC3E}">
        <p14:creationId xmlns:p14="http://schemas.microsoft.com/office/powerpoint/2010/main" val="334419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3">
                                            <p:txEl>
                                              <p:pRg st="0" end="0"/>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sz="2400" dirty="0"/>
              <a:t/>
            </a:r>
            <a:br>
              <a:rPr lang="sv-SE" sz="2400" dirty="0"/>
            </a:br>
            <a:r>
              <a:rPr lang="sv-SE" sz="2400" dirty="0"/>
              <a:t/>
            </a:r>
            <a:br>
              <a:rPr lang="sv-SE" sz="2400" dirty="0"/>
            </a:br>
            <a:r>
              <a:rPr lang="sv-SE" sz="2400" dirty="0"/>
              <a:t/>
            </a:r>
            <a:br>
              <a:rPr lang="sv-SE" sz="2400" dirty="0"/>
            </a:br>
            <a:endParaRPr lang="sv-SE" sz="2400" dirty="0"/>
          </a:p>
        </p:txBody>
      </p:sp>
      <p:pic>
        <p:nvPicPr>
          <p:cNvPr id="3" name="Picture 5"/>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0"/>
            <a:ext cx="12191999" cy="6774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ruta 3"/>
          <p:cNvSpPr txBox="1"/>
          <p:nvPr/>
        </p:nvSpPr>
        <p:spPr>
          <a:xfrm>
            <a:off x="711199" y="2638974"/>
            <a:ext cx="10965873" cy="181588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sv-SE" sz="2800" dirty="0"/>
              <a:t>-Mindre lekplatser, domineras av ungtuppar</a:t>
            </a:r>
            <a:r>
              <a:rPr lang="sv-SE" sz="2800" dirty="0" smtClean="0"/>
              <a:t>, lite </a:t>
            </a:r>
            <a:r>
              <a:rPr lang="sv-SE" sz="2800" dirty="0"/>
              <a:t>känt om genetiska urvalet</a:t>
            </a:r>
          </a:p>
          <a:p>
            <a:r>
              <a:rPr lang="sv-SE" sz="2800" dirty="0"/>
              <a:t>-Brist på nygallrad </a:t>
            </a:r>
            <a:r>
              <a:rPr lang="sv-SE" sz="2800" dirty="0" err="1"/>
              <a:t>talldominerad</a:t>
            </a:r>
            <a:r>
              <a:rPr lang="sv-SE" sz="2800" dirty="0"/>
              <a:t> ungskog med bibehållet bärristäcke.</a:t>
            </a:r>
          </a:p>
          <a:p>
            <a:r>
              <a:rPr lang="sv-SE" sz="2800" dirty="0"/>
              <a:t>-Lekplatser i ungskog funna i områden med </a:t>
            </a:r>
            <a:r>
              <a:rPr lang="sv-SE" sz="2800" dirty="0" smtClean="0"/>
              <a:t>50 - 90</a:t>
            </a:r>
            <a:r>
              <a:rPr lang="sv-SE" sz="2800" dirty="0"/>
              <a:t>% tall och i områden med 10 gånger högre tjädertäthet än i södra Sverige</a:t>
            </a:r>
          </a:p>
        </p:txBody>
      </p:sp>
      <p:sp>
        <p:nvSpPr>
          <p:cNvPr id="7" name="Rubrik 1"/>
          <p:cNvSpPr txBox="1">
            <a:spLocks/>
          </p:cNvSpPr>
          <p:nvPr/>
        </p:nvSpPr>
        <p:spPr>
          <a:xfrm>
            <a:off x="0" y="0"/>
            <a:ext cx="12192000" cy="764704"/>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sv-SE" sz="2800" dirty="0"/>
              <a:t>Tveksamt med nyetablering </a:t>
            </a:r>
            <a:r>
              <a:rPr lang="sv-SE" sz="2800" dirty="0" smtClean="0"/>
              <a:t>av lekplatser i </a:t>
            </a:r>
            <a:r>
              <a:rPr lang="sv-SE" sz="2800" dirty="0"/>
              <a:t>yngre barrskogar i södra Sverige </a:t>
            </a:r>
          </a:p>
        </p:txBody>
      </p:sp>
    </p:spTree>
    <p:extLst>
      <p:ext uri="{BB962C8B-B14F-4D97-AF65-F5344CB8AC3E}">
        <p14:creationId xmlns:p14="http://schemas.microsoft.com/office/powerpoint/2010/main" val="264838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209800" y="609603"/>
            <a:ext cx="7772400" cy="1523998"/>
          </a:xfrm>
        </p:spPr>
        <p:txBody>
          <a:bodyPr>
            <a:normAutofit/>
          </a:bodyPr>
          <a:lstStyle/>
          <a:p>
            <a:r>
              <a:rPr lang="sv-SE" sz="5400" dirty="0"/>
              <a:t>Problem för tjädern</a:t>
            </a:r>
          </a:p>
        </p:txBody>
      </p:sp>
      <p:sp>
        <p:nvSpPr>
          <p:cNvPr id="3" name="Underrubrik 2"/>
          <p:cNvSpPr>
            <a:spLocks noGrp="1"/>
          </p:cNvSpPr>
          <p:nvPr>
            <p:ph type="subTitle" idx="1"/>
          </p:nvPr>
        </p:nvSpPr>
        <p:spPr>
          <a:xfrm>
            <a:off x="2299855" y="3310632"/>
            <a:ext cx="6996545" cy="3043986"/>
          </a:xfrm>
        </p:spPr>
        <p:txBody>
          <a:bodyPr>
            <a:noAutofit/>
          </a:bodyPr>
          <a:lstStyle/>
          <a:p>
            <a:r>
              <a:rPr lang="sv-SE" dirty="0"/>
              <a:t>Fragmentering av skogen</a:t>
            </a:r>
          </a:p>
          <a:p>
            <a:pPr lvl="0"/>
            <a:r>
              <a:rPr lang="sv-SE" dirty="0" smtClean="0">
                <a:solidFill>
                  <a:prstClr val="black"/>
                </a:solidFill>
              </a:rPr>
              <a:t>Andelen tall minskar</a:t>
            </a:r>
            <a:endParaRPr lang="sv-SE" dirty="0">
              <a:solidFill>
                <a:prstClr val="black"/>
              </a:solidFill>
            </a:endParaRPr>
          </a:p>
          <a:p>
            <a:r>
              <a:rPr lang="sv-SE" dirty="0" smtClean="0"/>
              <a:t>Andelen ungskogar ökar</a:t>
            </a:r>
            <a:endParaRPr lang="sv-SE" dirty="0"/>
          </a:p>
          <a:p>
            <a:r>
              <a:rPr lang="sv-SE" sz="2800" b="1" dirty="0" smtClean="0"/>
              <a:t>Blåbärstäckningen minskar</a:t>
            </a:r>
          </a:p>
          <a:p>
            <a:pPr lvl="0"/>
            <a:r>
              <a:rPr lang="sv-SE" dirty="0">
                <a:solidFill>
                  <a:prstClr val="black"/>
                </a:solidFill>
              </a:rPr>
              <a:t>Ökad predation</a:t>
            </a:r>
          </a:p>
          <a:p>
            <a:r>
              <a:rPr lang="sv-SE" dirty="0" smtClean="0"/>
              <a:t>(</a:t>
            </a:r>
            <a:r>
              <a:rPr lang="sv-SE" dirty="0"/>
              <a:t>Jakt)</a:t>
            </a:r>
          </a:p>
        </p:txBody>
      </p:sp>
    </p:spTree>
    <p:extLst>
      <p:ext uri="{BB962C8B-B14F-4D97-AF65-F5344CB8AC3E}">
        <p14:creationId xmlns:p14="http://schemas.microsoft.com/office/powerpoint/2010/main" val="33802999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378" y="1764148"/>
            <a:ext cx="10105463" cy="5181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3294" y="200055"/>
            <a:ext cx="2666644" cy="2519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ruta 2"/>
          <p:cNvSpPr txBox="1"/>
          <p:nvPr/>
        </p:nvSpPr>
        <p:spPr>
          <a:xfrm>
            <a:off x="2279576" y="764704"/>
            <a:ext cx="4248472"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sz="2800" dirty="0"/>
              <a:t>Blåbärstäckningen minskar</a:t>
            </a:r>
          </a:p>
        </p:txBody>
      </p:sp>
      <p:sp>
        <p:nvSpPr>
          <p:cNvPr id="2" name="Rektangel 1"/>
          <p:cNvSpPr/>
          <p:nvPr/>
        </p:nvSpPr>
        <p:spPr>
          <a:xfrm>
            <a:off x="9549563" y="6262255"/>
            <a:ext cx="2343198" cy="40011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sv-SE" sz="1000" dirty="0" err="1"/>
              <a:t>Cartoon</a:t>
            </a:r>
            <a:r>
              <a:rPr lang="sv-SE" sz="1000" dirty="0"/>
              <a:t>: Seppo Leinonen,</a:t>
            </a:r>
          </a:p>
          <a:p>
            <a:r>
              <a:rPr lang="sv-SE" sz="1000" dirty="0"/>
              <a:t> </a:t>
            </a:r>
            <a:r>
              <a:rPr lang="sv-SE" sz="1000" u="sng" dirty="0">
                <a:hlinkClick r:id="rId4"/>
              </a:rPr>
              <a:t>www.seppo.net</a:t>
            </a:r>
            <a:endParaRPr lang="sv-SE" sz="1000" dirty="0"/>
          </a:p>
        </p:txBody>
      </p:sp>
    </p:spTree>
    <p:extLst>
      <p:ext uri="{BB962C8B-B14F-4D97-AF65-F5344CB8AC3E}">
        <p14:creationId xmlns:p14="http://schemas.microsoft.com/office/powerpoint/2010/main" val="1585040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Christer\Desktop\DSC_0006.JP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0"/>
            <a:ext cx="12191999" cy="69229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 4"/>
          <p:cNvGraphicFramePr/>
          <p:nvPr>
            <p:extLst>
              <p:ext uri="{D42A27DB-BD31-4B8C-83A1-F6EECF244321}">
                <p14:modId xmlns:p14="http://schemas.microsoft.com/office/powerpoint/2010/main" val="3566600691"/>
              </p:ext>
            </p:extLst>
          </p:nvPr>
        </p:nvGraphicFramePr>
        <p:xfrm>
          <a:off x="1893455" y="548680"/>
          <a:ext cx="8368145" cy="4032447"/>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ruta 3"/>
          <p:cNvSpPr txBox="1"/>
          <p:nvPr/>
        </p:nvSpPr>
        <p:spPr>
          <a:xfrm>
            <a:off x="1893455" y="4967207"/>
            <a:ext cx="8543636"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sz="2400" dirty="0"/>
              <a:t>- Ökar med skogens ålder. </a:t>
            </a:r>
          </a:p>
          <a:p>
            <a:r>
              <a:rPr lang="sv-SE" sz="2400" dirty="0"/>
              <a:t>- Minskar linjärt med ökad avverkning. </a:t>
            </a:r>
          </a:p>
          <a:p>
            <a:r>
              <a:rPr lang="sv-SE" sz="2400" dirty="0"/>
              <a:t>- 50-55 år innan blåbärsriset nått jämviktsläge</a:t>
            </a:r>
          </a:p>
          <a:p>
            <a:r>
              <a:rPr lang="sv-SE" sz="2400" dirty="0"/>
              <a:t>- I </a:t>
            </a:r>
            <a:r>
              <a:rPr lang="sv-SE" sz="2400" dirty="0" smtClean="0"/>
              <a:t>sydvästra Sverige, </a:t>
            </a:r>
            <a:r>
              <a:rPr lang="sv-SE" sz="2400" dirty="0"/>
              <a:t>kan granen bli </a:t>
            </a:r>
            <a:r>
              <a:rPr lang="sv-SE" sz="2400" dirty="0" smtClean="0"/>
              <a:t>bekymmer för blåbärsriset.</a:t>
            </a:r>
            <a:endParaRPr lang="sv-SE" dirty="0"/>
          </a:p>
        </p:txBody>
      </p:sp>
      <p:sp>
        <p:nvSpPr>
          <p:cNvPr id="6" name="textruta 5"/>
          <p:cNvSpPr txBox="1"/>
          <p:nvPr/>
        </p:nvSpPr>
        <p:spPr>
          <a:xfrm>
            <a:off x="7563889" y="3789041"/>
            <a:ext cx="2376264"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sv-SE" sz="1200" dirty="0"/>
              <a:t>Riksskogstaxeringen 2011</a:t>
            </a:r>
          </a:p>
        </p:txBody>
      </p:sp>
    </p:spTree>
    <p:extLst>
      <p:ext uri="{BB962C8B-B14F-4D97-AF65-F5344CB8AC3E}">
        <p14:creationId xmlns:p14="http://schemas.microsoft.com/office/powerpoint/2010/main" val="94428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p:cTn id="33"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11"/>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3925" r="13925"/>
          <a:stretch>
            <a:fillRect/>
          </a:stretch>
        </p:blipFill>
        <p:spPr>
          <a:xfrm>
            <a:off x="0" y="25896"/>
            <a:ext cx="12191999" cy="6858000"/>
          </a:xfrm>
          <a:prstGeom prst="rect">
            <a:avLst/>
          </a:prstGeom>
        </p:spPr>
      </p:pic>
      <p:graphicFrame>
        <p:nvGraphicFramePr>
          <p:cNvPr id="3" name="Diagram 2"/>
          <p:cNvGraphicFramePr/>
          <p:nvPr>
            <p:extLst/>
          </p:nvPr>
        </p:nvGraphicFramePr>
        <p:xfrm>
          <a:off x="2423592" y="1628800"/>
          <a:ext cx="7344816" cy="3744416"/>
        </p:xfrm>
        <a:graphic>
          <a:graphicData uri="http://schemas.openxmlformats.org/drawingml/2006/chart">
            <c:chart xmlns:c="http://schemas.openxmlformats.org/drawingml/2006/chart" xmlns:r="http://schemas.openxmlformats.org/officeDocument/2006/relationships" r:id="rId4"/>
          </a:graphicData>
        </a:graphic>
      </p:graphicFrame>
      <p:sp>
        <p:nvSpPr>
          <p:cNvPr id="5" name="Rubrik 1"/>
          <p:cNvSpPr>
            <a:spLocks noGrp="1"/>
          </p:cNvSpPr>
          <p:nvPr>
            <p:ph type="title"/>
          </p:nvPr>
        </p:nvSpPr>
        <p:spPr>
          <a:xfrm>
            <a:off x="840509" y="260648"/>
            <a:ext cx="9370291" cy="648072"/>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sv-SE" sz="2400" dirty="0"/>
              <a:t/>
            </a:r>
            <a:br>
              <a:rPr lang="sv-SE" sz="2400" dirty="0"/>
            </a:br>
            <a:r>
              <a:rPr lang="sv-SE" sz="3100" b="1" dirty="0"/>
              <a:t>400-500 </a:t>
            </a:r>
            <a:r>
              <a:rPr lang="sv-SE" sz="3100" b="1" dirty="0" smtClean="0"/>
              <a:t>vuxna trädstammar/ha </a:t>
            </a:r>
            <a:r>
              <a:rPr lang="sv-SE" sz="3100" b="1" dirty="0"/>
              <a:t>ger bäst blåbärstäckning</a:t>
            </a:r>
          </a:p>
        </p:txBody>
      </p:sp>
      <p:sp>
        <p:nvSpPr>
          <p:cNvPr id="4" name="Ellips 3"/>
          <p:cNvSpPr/>
          <p:nvPr/>
        </p:nvSpPr>
        <p:spPr>
          <a:xfrm>
            <a:off x="5394035" y="2204864"/>
            <a:ext cx="2697019" cy="686118"/>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008722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49382" y="1016000"/>
            <a:ext cx="5218545" cy="1041400"/>
          </a:xfrm>
        </p:spPr>
        <p:style>
          <a:lnRef idx="2">
            <a:schemeClr val="accent2"/>
          </a:lnRef>
          <a:fillRef idx="1">
            <a:schemeClr val="lt1"/>
          </a:fillRef>
          <a:effectRef idx="0">
            <a:schemeClr val="accent2"/>
          </a:effectRef>
          <a:fontRef idx="minor">
            <a:schemeClr val="dk1"/>
          </a:fontRef>
        </p:style>
        <p:txBody>
          <a:bodyPr>
            <a:normAutofit/>
          </a:bodyPr>
          <a:lstStyle/>
          <a:p>
            <a:r>
              <a:rPr lang="sv-SE" sz="2800" dirty="0"/>
              <a:t>400-500 stammar/ha är tillräckligt skydd och ger bäst blåbärstäckning</a:t>
            </a:r>
          </a:p>
        </p:txBody>
      </p:sp>
      <p:pic>
        <p:nvPicPr>
          <p:cNvPr id="12" name="Platshållare för bild 11"/>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13925" r="13925"/>
          <a:stretch>
            <a:fillRect/>
          </a:stretch>
        </p:blipFill>
        <p:spPr>
          <a:xfrm>
            <a:off x="64443" y="2481438"/>
            <a:ext cx="6108508" cy="4233398"/>
          </a:xfrm>
        </p:spPr>
      </p:pic>
      <p:pic>
        <p:nvPicPr>
          <p:cNvPr id="5" name="Bildobjekt 4"/>
          <p:cNvPicPr>
            <a:picLocks noChangeAspect="1"/>
          </p:cNvPicPr>
          <p:nvPr/>
        </p:nvPicPr>
        <p:blipFill>
          <a:blip r:embed="rId3"/>
          <a:stretch>
            <a:fillRect/>
          </a:stretch>
        </p:blipFill>
        <p:spPr>
          <a:xfrm>
            <a:off x="6252387" y="2481437"/>
            <a:ext cx="5952473" cy="4233399"/>
          </a:xfrm>
          <a:prstGeom prst="rect">
            <a:avLst/>
          </a:prstGeom>
        </p:spPr>
      </p:pic>
      <p:sp>
        <p:nvSpPr>
          <p:cNvPr id="6" name="Rektangel 5"/>
          <p:cNvSpPr/>
          <p:nvPr/>
        </p:nvSpPr>
        <p:spPr>
          <a:xfrm>
            <a:off x="6356285" y="1016000"/>
            <a:ext cx="5447788" cy="138499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sv-SE" sz="2800" dirty="0">
                <a:solidFill>
                  <a:prstClr val="black"/>
                </a:solidFill>
                <a:latin typeface="Calibri" panose="020F0502020204030204" pitchFamily="34" charset="0"/>
                <a:ea typeface="+mj-ea"/>
                <a:cs typeface="Calibri" panose="020F0502020204030204" pitchFamily="34" charset="0"/>
              </a:rPr>
              <a:t>100 stammar/ha </a:t>
            </a:r>
            <a:r>
              <a:rPr lang="sv-SE" sz="2800" dirty="0" smtClean="0">
                <a:solidFill>
                  <a:prstClr val="black"/>
                </a:solidFill>
                <a:latin typeface="Calibri" panose="020F0502020204030204" pitchFamily="34" charset="0"/>
                <a:ea typeface="+mj-ea"/>
                <a:cs typeface="Calibri" panose="020F0502020204030204" pitchFamily="34" charset="0"/>
              </a:rPr>
              <a:t>räcker inte </a:t>
            </a:r>
            <a:r>
              <a:rPr lang="sv-SE" sz="2800" dirty="0">
                <a:solidFill>
                  <a:prstClr val="black"/>
                </a:solidFill>
                <a:latin typeface="Calibri" panose="020F0502020204030204" pitchFamily="34" charset="0"/>
                <a:ea typeface="+mj-ea"/>
                <a:cs typeface="Calibri" panose="020F0502020204030204" pitchFamily="34" charset="0"/>
              </a:rPr>
              <a:t>som skydd </a:t>
            </a:r>
            <a:r>
              <a:rPr lang="sv-SE" sz="2800" dirty="0" smtClean="0">
                <a:solidFill>
                  <a:prstClr val="black"/>
                </a:solidFill>
                <a:latin typeface="Calibri" panose="020F0502020204030204" pitchFamily="34" charset="0"/>
                <a:ea typeface="+mj-ea"/>
                <a:cs typeface="Calibri" panose="020F0502020204030204" pitchFamily="34" charset="0"/>
              </a:rPr>
              <a:t>och </a:t>
            </a:r>
            <a:r>
              <a:rPr lang="sv-SE" sz="2800" dirty="0">
                <a:solidFill>
                  <a:prstClr val="black"/>
                </a:solidFill>
                <a:latin typeface="Calibri" panose="020F0502020204030204" pitchFamily="34" charset="0"/>
                <a:ea typeface="+mj-ea"/>
                <a:cs typeface="Calibri" panose="020F0502020204030204" pitchFamily="34" charset="0"/>
              </a:rPr>
              <a:t>ger inget blåbärsris</a:t>
            </a:r>
            <a:r>
              <a:rPr lang="sv-SE" sz="2800" dirty="0">
                <a:solidFill>
                  <a:prstClr val="black"/>
                </a:solidFill>
                <a:latin typeface="Calibri Light" panose="020F0302020204030204"/>
                <a:ea typeface="+mj-ea"/>
                <a:cs typeface="+mj-cs"/>
              </a:rPr>
              <a:t/>
            </a:r>
            <a:br>
              <a:rPr lang="sv-SE" sz="2800" dirty="0">
                <a:solidFill>
                  <a:prstClr val="black"/>
                </a:solidFill>
                <a:latin typeface="Calibri Light" panose="020F0302020204030204"/>
                <a:ea typeface="+mj-ea"/>
                <a:cs typeface="+mj-cs"/>
              </a:rPr>
            </a:br>
            <a:endParaRPr lang="sv-SE" sz="2800" dirty="0"/>
          </a:p>
        </p:txBody>
      </p:sp>
    </p:spTree>
    <p:extLst>
      <p:ext uri="{BB962C8B-B14F-4D97-AF65-F5344CB8AC3E}">
        <p14:creationId xmlns:p14="http://schemas.microsoft.com/office/powerpoint/2010/main" val="4280063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209800" y="609603"/>
            <a:ext cx="7772400" cy="1523998"/>
          </a:xfrm>
        </p:spPr>
        <p:txBody>
          <a:bodyPr>
            <a:normAutofit/>
          </a:bodyPr>
          <a:lstStyle/>
          <a:p>
            <a:r>
              <a:rPr lang="sv-SE" sz="5400" dirty="0"/>
              <a:t>Problem för tjädern</a:t>
            </a:r>
          </a:p>
        </p:txBody>
      </p:sp>
      <p:sp>
        <p:nvSpPr>
          <p:cNvPr id="3" name="Underrubrik 2"/>
          <p:cNvSpPr>
            <a:spLocks noGrp="1"/>
          </p:cNvSpPr>
          <p:nvPr>
            <p:ph type="subTitle" idx="1"/>
          </p:nvPr>
        </p:nvSpPr>
        <p:spPr>
          <a:xfrm>
            <a:off x="2299855" y="3310632"/>
            <a:ext cx="6996545" cy="3043986"/>
          </a:xfrm>
        </p:spPr>
        <p:txBody>
          <a:bodyPr>
            <a:noAutofit/>
          </a:bodyPr>
          <a:lstStyle/>
          <a:p>
            <a:r>
              <a:rPr lang="sv-SE" dirty="0"/>
              <a:t>Fragmentering av skogen</a:t>
            </a:r>
          </a:p>
          <a:p>
            <a:pPr lvl="0"/>
            <a:r>
              <a:rPr lang="sv-SE" dirty="0" smtClean="0">
                <a:solidFill>
                  <a:prstClr val="black"/>
                </a:solidFill>
              </a:rPr>
              <a:t>Andelen tall minskar</a:t>
            </a:r>
            <a:endParaRPr lang="sv-SE" dirty="0">
              <a:solidFill>
                <a:prstClr val="black"/>
              </a:solidFill>
            </a:endParaRPr>
          </a:p>
          <a:p>
            <a:r>
              <a:rPr lang="sv-SE" dirty="0" smtClean="0"/>
              <a:t>Andelen ungskogar ökar</a:t>
            </a:r>
            <a:endParaRPr lang="sv-SE" dirty="0"/>
          </a:p>
          <a:p>
            <a:r>
              <a:rPr lang="sv-SE" dirty="0" smtClean="0"/>
              <a:t>Blåbärstäckningen minskar</a:t>
            </a:r>
          </a:p>
          <a:p>
            <a:pPr lvl="0"/>
            <a:r>
              <a:rPr lang="sv-SE" sz="2800" b="1" dirty="0">
                <a:solidFill>
                  <a:prstClr val="black"/>
                </a:solidFill>
              </a:rPr>
              <a:t>Ökad predation</a:t>
            </a:r>
          </a:p>
          <a:p>
            <a:r>
              <a:rPr lang="sv-SE" dirty="0" smtClean="0"/>
              <a:t>(</a:t>
            </a:r>
            <a:r>
              <a:rPr lang="sv-SE" dirty="0"/>
              <a:t>Jakt)</a:t>
            </a:r>
          </a:p>
        </p:txBody>
      </p:sp>
    </p:spTree>
    <p:extLst>
      <p:ext uri="{BB962C8B-B14F-4D97-AF65-F5344CB8AC3E}">
        <p14:creationId xmlns:p14="http://schemas.microsoft.com/office/powerpoint/2010/main" val="2324593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219" y="2559433"/>
            <a:ext cx="11651630" cy="4210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ubrik 1"/>
          <p:cNvSpPr>
            <a:spLocks noGrp="1"/>
          </p:cNvSpPr>
          <p:nvPr>
            <p:ph type="title"/>
          </p:nvPr>
        </p:nvSpPr>
        <p:spPr/>
        <p:txBody>
          <a:bodyPr>
            <a:normAutofit/>
          </a:bodyPr>
          <a:lstStyle/>
          <a:p>
            <a:pPr algn="ctr"/>
            <a:r>
              <a:rPr lang="sv-SE" sz="2800" b="1" dirty="0"/>
              <a:t>Överlevnad och predationsorsaker hos vuxna tjädrar</a:t>
            </a:r>
          </a:p>
        </p:txBody>
      </p:sp>
      <p:sp>
        <p:nvSpPr>
          <p:cNvPr id="3" name="Ellips 2"/>
          <p:cNvSpPr/>
          <p:nvPr/>
        </p:nvSpPr>
        <p:spPr>
          <a:xfrm>
            <a:off x="3052773" y="3241219"/>
            <a:ext cx="1656184" cy="303919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Ellips 4"/>
          <p:cNvSpPr/>
          <p:nvPr/>
        </p:nvSpPr>
        <p:spPr>
          <a:xfrm>
            <a:off x="6096000" y="3061784"/>
            <a:ext cx="4655127" cy="2988033"/>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8797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260" y="1388654"/>
            <a:ext cx="10179479" cy="333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ubrik 2"/>
          <p:cNvSpPr>
            <a:spLocks noGrp="1"/>
          </p:cNvSpPr>
          <p:nvPr>
            <p:ph type="title"/>
          </p:nvPr>
        </p:nvSpPr>
        <p:spPr/>
        <p:txBody>
          <a:bodyPr>
            <a:normAutofit/>
          </a:bodyPr>
          <a:lstStyle/>
          <a:p>
            <a:pPr algn="ctr"/>
            <a:r>
              <a:rPr lang="sv-SE" sz="2800" dirty="0">
                <a:solidFill>
                  <a:srgbClr val="2F5897"/>
                </a:solidFill>
              </a:rPr>
              <a:t>Predation på bon och kycklingar</a:t>
            </a:r>
            <a:endParaRPr lang="sv-SE" sz="2800" dirty="0"/>
          </a:p>
        </p:txBody>
      </p:sp>
      <p:sp>
        <p:nvSpPr>
          <p:cNvPr id="4" name="textruta 3"/>
          <p:cNvSpPr txBox="1"/>
          <p:nvPr/>
        </p:nvSpPr>
        <p:spPr>
          <a:xfrm>
            <a:off x="1991544" y="4797152"/>
            <a:ext cx="8280920" cy="175432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sv-SE" dirty="0"/>
              <a:t>1930-1970-talet bopredation </a:t>
            </a:r>
            <a:r>
              <a:rPr lang="sv-SE" b="1" dirty="0"/>
              <a:t>19 %</a:t>
            </a:r>
            <a:r>
              <a:rPr lang="sv-SE" dirty="0"/>
              <a:t> av tjäderbona. </a:t>
            </a:r>
          </a:p>
          <a:p>
            <a:r>
              <a:rPr lang="sv-SE" dirty="0"/>
              <a:t>1990-2010 bopredationen </a:t>
            </a:r>
            <a:r>
              <a:rPr lang="sv-SE" b="1" dirty="0"/>
              <a:t>66-74 %. </a:t>
            </a:r>
            <a:r>
              <a:rPr lang="sv-SE" i="1" dirty="0"/>
              <a:t>Ökningen signifikant för perioden 1931-2011</a:t>
            </a:r>
            <a:r>
              <a:rPr lang="sv-SE" dirty="0"/>
              <a:t>. </a:t>
            </a:r>
          </a:p>
          <a:p>
            <a:endParaRPr lang="sv-SE" dirty="0"/>
          </a:p>
          <a:p>
            <a:r>
              <a:rPr lang="sv-SE" dirty="0"/>
              <a:t>Ökad täthet av räv och mård på grund av ökad mängd bytesdjur och minskad jakt är troligaste orsakerna. (</a:t>
            </a:r>
            <a:r>
              <a:rPr lang="sv-SE" dirty="0" err="1"/>
              <a:t>Jahren</a:t>
            </a:r>
            <a:r>
              <a:rPr lang="sv-SE" dirty="0"/>
              <a:t> 2012). </a:t>
            </a:r>
          </a:p>
          <a:p>
            <a:r>
              <a:rPr lang="sv-SE" b="1" dirty="0"/>
              <a:t>Däggdjur är numera viktigare predatorer på tjäder än rovfåglar. </a:t>
            </a:r>
          </a:p>
        </p:txBody>
      </p:sp>
      <p:sp>
        <p:nvSpPr>
          <p:cNvPr id="5" name="Ellips 4"/>
          <p:cNvSpPr/>
          <p:nvPr/>
        </p:nvSpPr>
        <p:spPr>
          <a:xfrm>
            <a:off x="3408218" y="1852178"/>
            <a:ext cx="2743200" cy="792088"/>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58367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4">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p:cTn id="1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4">
                                            <p:txEl>
                                              <p:pRg st="1" end="1"/>
                                            </p:txEl>
                                          </p:spTgt>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p:cTn id="29"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1" dur="500"/>
                                        <p:tgtEl>
                                          <p:spTgt spid="4">
                                            <p:txEl>
                                              <p:pRg st="3" end="3"/>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 calcmode="lin" valueType="num">
                                      <p:cBhvr>
                                        <p:cTn id="34"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5"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2117304" y="908720"/>
          <a:ext cx="8064896" cy="2448272"/>
        </p:xfrm>
        <a:graphic>
          <a:graphicData uri="http://schemas.openxmlformats.org/drawingml/2006/chart">
            <c:chart xmlns:c="http://schemas.openxmlformats.org/drawingml/2006/chart" xmlns:r="http://schemas.openxmlformats.org/officeDocument/2006/relationships" r:id="rId3"/>
          </a:graphicData>
        </a:graphic>
      </p:graphicFrame>
      <p:sp>
        <p:nvSpPr>
          <p:cNvPr id="3" name="Rektangel 2"/>
          <p:cNvSpPr/>
          <p:nvPr/>
        </p:nvSpPr>
        <p:spPr>
          <a:xfrm>
            <a:off x="2351584" y="3356992"/>
            <a:ext cx="7776864" cy="2677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sv-SE" sz="2400" dirty="0"/>
              <a:t>Vid en årlig överlevnad på 68% av tjäderhönor och total dödlighet på ca 90% av ägg och kycklingar fördelat på 70% dödlighet ägg, 65% dödlighet kycklingar kommer populationen av tjäderhönor vara oförändrad. </a:t>
            </a:r>
          </a:p>
          <a:p>
            <a:endParaRPr lang="sv-SE" sz="2400" dirty="0"/>
          </a:p>
          <a:p>
            <a:r>
              <a:rPr lang="sv-SE" sz="2400" dirty="0"/>
              <a:t>Vid högre dödligheter minskar populationen. Vid lägre dödligheter ökar populationen. </a:t>
            </a:r>
          </a:p>
        </p:txBody>
      </p:sp>
    </p:spTree>
    <p:extLst>
      <p:ext uri="{BB962C8B-B14F-4D97-AF65-F5344CB8AC3E}">
        <p14:creationId xmlns:p14="http://schemas.microsoft.com/office/powerpoint/2010/main" val="3524176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6034" y="137791"/>
            <a:ext cx="7855983" cy="420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ruta 2"/>
          <p:cNvSpPr txBox="1"/>
          <p:nvPr/>
        </p:nvSpPr>
        <p:spPr>
          <a:xfrm>
            <a:off x="2101699" y="4461234"/>
            <a:ext cx="8244655" cy="224676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342900" indent="-342900">
              <a:buFontTx/>
              <a:buChar char="-"/>
            </a:pPr>
            <a:r>
              <a:rPr lang="sv-SE" sz="2000" dirty="0"/>
              <a:t>Många generalistpredatorer betyder en populationsstorlek utan </a:t>
            </a:r>
          </a:p>
          <a:p>
            <a:r>
              <a:rPr lang="sv-SE" sz="2000" dirty="0"/>
              <a:t>     större fluktuationer. (Hanski m.fl. 1991, Lindén 1988). </a:t>
            </a:r>
          </a:p>
          <a:p>
            <a:pPr marL="342900" indent="-342900">
              <a:buFontTx/>
              <a:buChar char="-"/>
            </a:pPr>
            <a:r>
              <a:rPr lang="sv-SE" sz="2000" dirty="0"/>
              <a:t>Hög täthet av generalistpredatorer, är förmodligen är en konsekvens av </a:t>
            </a:r>
            <a:r>
              <a:rPr lang="sv-SE" sz="2000" i="1" dirty="0"/>
              <a:t>ökad fragmentering av skogsmiljön</a:t>
            </a:r>
            <a:r>
              <a:rPr lang="sv-SE" sz="2000" dirty="0"/>
              <a:t>. Detta leder till ett permanent predationstryck i de södra delarna av landet (Andren et al 1985). </a:t>
            </a:r>
          </a:p>
          <a:p>
            <a:pPr marL="342900" indent="-342900">
              <a:buFontTx/>
              <a:buChar char="-"/>
            </a:pPr>
            <a:r>
              <a:rPr lang="sv-SE" sz="2000" dirty="0"/>
              <a:t>Sambandet fanns även i södra Finland, där ökade tätheter av räv och mård resulterade i färre tjäderhönor med ungar. (</a:t>
            </a:r>
            <a:r>
              <a:rPr lang="sv-SE" sz="2000" dirty="0" err="1"/>
              <a:t>Kurki</a:t>
            </a:r>
            <a:r>
              <a:rPr lang="sv-SE" sz="2000" dirty="0"/>
              <a:t> et al 2000). </a:t>
            </a:r>
          </a:p>
        </p:txBody>
      </p:sp>
    </p:spTree>
    <p:extLst>
      <p:ext uri="{BB962C8B-B14F-4D97-AF65-F5344CB8AC3E}">
        <p14:creationId xmlns:p14="http://schemas.microsoft.com/office/powerpoint/2010/main" val="1430876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209800" y="609603"/>
            <a:ext cx="7772400" cy="1523998"/>
          </a:xfrm>
        </p:spPr>
        <p:txBody>
          <a:bodyPr>
            <a:normAutofit/>
          </a:bodyPr>
          <a:lstStyle/>
          <a:p>
            <a:r>
              <a:rPr lang="sv-SE" sz="5400" dirty="0"/>
              <a:t>Problem för tjädern</a:t>
            </a:r>
          </a:p>
        </p:txBody>
      </p:sp>
      <p:sp>
        <p:nvSpPr>
          <p:cNvPr id="3" name="Underrubrik 2"/>
          <p:cNvSpPr>
            <a:spLocks noGrp="1"/>
          </p:cNvSpPr>
          <p:nvPr>
            <p:ph type="subTitle" idx="1"/>
          </p:nvPr>
        </p:nvSpPr>
        <p:spPr>
          <a:xfrm>
            <a:off x="2299855" y="3310632"/>
            <a:ext cx="6996545" cy="3043986"/>
          </a:xfrm>
        </p:spPr>
        <p:txBody>
          <a:bodyPr>
            <a:noAutofit/>
          </a:bodyPr>
          <a:lstStyle/>
          <a:p>
            <a:r>
              <a:rPr lang="sv-SE" dirty="0"/>
              <a:t>Fragmentering av skogen</a:t>
            </a:r>
          </a:p>
          <a:p>
            <a:pPr lvl="0"/>
            <a:r>
              <a:rPr lang="sv-SE" dirty="0" smtClean="0">
                <a:solidFill>
                  <a:prstClr val="black"/>
                </a:solidFill>
              </a:rPr>
              <a:t>Andelen tall minskar</a:t>
            </a:r>
            <a:endParaRPr lang="sv-SE" dirty="0">
              <a:solidFill>
                <a:prstClr val="black"/>
              </a:solidFill>
            </a:endParaRPr>
          </a:p>
          <a:p>
            <a:r>
              <a:rPr lang="sv-SE" dirty="0" smtClean="0"/>
              <a:t>Andelen ungskogar ökar</a:t>
            </a:r>
            <a:endParaRPr lang="sv-SE" dirty="0"/>
          </a:p>
          <a:p>
            <a:r>
              <a:rPr lang="sv-SE" dirty="0" smtClean="0"/>
              <a:t>Blåbärstäckningen minskar</a:t>
            </a:r>
          </a:p>
          <a:p>
            <a:pPr lvl="0"/>
            <a:r>
              <a:rPr lang="sv-SE" dirty="0">
                <a:solidFill>
                  <a:prstClr val="black"/>
                </a:solidFill>
              </a:rPr>
              <a:t>Ökad predation</a:t>
            </a:r>
          </a:p>
          <a:p>
            <a:r>
              <a:rPr lang="sv-SE" sz="2800" b="1" dirty="0" smtClean="0"/>
              <a:t>(</a:t>
            </a:r>
            <a:r>
              <a:rPr lang="sv-SE" sz="2800" b="1" dirty="0"/>
              <a:t>Jakt)</a:t>
            </a:r>
          </a:p>
        </p:txBody>
      </p:sp>
    </p:spTree>
    <p:extLst>
      <p:ext uri="{BB962C8B-B14F-4D97-AF65-F5344CB8AC3E}">
        <p14:creationId xmlns:p14="http://schemas.microsoft.com/office/powerpoint/2010/main" val="30963731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75520" y="404664"/>
            <a:ext cx="8568952" cy="1195536"/>
          </a:xfrm>
        </p:spPr>
        <p:txBody>
          <a:bodyPr/>
          <a:lstStyle/>
          <a:p>
            <a:pPr algn="ctr"/>
            <a:r>
              <a:rPr lang="sv-SE" sz="2800" dirty="0"/>
              <a:t>Bättre tjäderförvaltning i Finland än i Sverige/Norge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7270" y="1700809"/>
            <a:ext cx="9144000" cy="458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llips 2"/>
          <p:cNvSpPr/>
          <p:nvPr/>
        </p:nvSpPr>
        <p:spPr>
          <a:xfrm>
            <a:off x="4439816" y="3356992"/>
            <a:ext cx="648072" cy="8640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Ellips 6"/>
          <p:cNvSpPr/>
          <p:nvPr/>
        </p:nvSpPr>
        <p:spPr>
          <a:xfrm>
            <a:off x="7320136" y="3096852"/>
            <a:ext cx="648072" cy="8640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41156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81200" y="0"/>
            <a:ext cx="8229600" cy="1052736"/>
          </a:xfrm>
        </p:spPr>
        <p:txBody>
          <a:bodyPr/>
          <a:lstStyle/>
          <a:p>
            <a:pPr algn="ctr"/>
            <a:r>
              <a:rPr lang="sv-SE" sz="2800" b="1" dirty="0"/>
              <a:t>Forskningen pekar mot hyggesfritt</a:t>
            </a:r>
          </a:p>
        </p:txBody>
      </p:sp>
      <p:sp>
        <p:nvSpPr>
          <p:cNvPr id="3" name="textruta 2"/>
          <p:cNvSpPr txBox="1"/>
          <p:nvPr/>
        </p:nvSpPr>
        <p:spPr>
          <a:xfrm>
            <a:off x="360218" y="5116838"/>
            <a:ext cx="11526982" cy="14773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sv-SE" dirty="0"/>
              <a:t>Sammantaget kan konstateras att skogens habitat förändrats dramatiskt när den kalhuggs . Mat i form av larver och blåbärstäckning och träden och buskarna som gav skydd från rovfåglar försvann. </a:t>
            </a:r>
          </a:p>
          <a:p>
            <a:r>
              <a:rPr lang="sv-SE" dirty="0"/>
              <a:t>I den </a:t>
            </a:r>
            <a:r>
              <a:rPr lang="sv-SE" i="1" dirty="0"/>
              <a:t>selektivt avverkade skogen förblev födotillgången täckningsgraden, andelen fältskikt och sikttätheten påfallande lika den ursprungliga skogen. Den selektivt huggna skogen blev mer öppen, men fungerar fortfarande som bra skydd från rovfåglar</a:t>
            </a:r>
            <a:r>
              <a:rPr lang="sv-SE" dirty="0"/>
              <a:t>. (</a:t>
            </a:r>
            <a:r>
              <a:rPr lang="sv-SE" dirty="0" err="1"/>
              <a:t>Storaas</a:t>
            </a:r>
            <a:r>
              <a:rPr lang="sv-SE" dirty="0"/>
              <a:t> 2007)</a:t>
            </a:r>
          </a:p>
        </p:txBody>
      </p:sp>
      <p:graphicFrame>
        <p:nvGraphicFramePr>
          <p:cNvPr id="4" name="Tabell 3"/>
          <p:cNvGraphicFramePr>
            <a:graphicFrameLocks noGrp="1"/>
          </p:cNvGraphicFramePr>
          <p:nvPr>
            <p:extLst>
              <p:ext uri="{D42A27DB-BD31-4B8C-83A1-F6EECF244321}">
                <p14:modId xmlns:p14="http://schemas.microsoft.com/office/powerpoint/2010/main" val="4077586001"/>
              </p:ext>
            </p:extLst>
          </p:nvPr>
        </p:nvGraphicFramePr>
        <p:xfrm>
          <a:off x="757381" y="1052737"/>
          <a:ext cx="10418618" cy="3888722"/>
        </p:xfrm>
        <a:graphic>
          <a:graphicData uri="http://schemas.openxmlformats.org/drawingml/2006/table">
            <a:tbl>
              <a:tblPr firstRow="1" firstCol="1" bandRow="1">
                <a:tableStyleId>{5C22544A-7EE6-4342-B048-85BDC9FD1C3A}</a:tableStyleId>
              </a:tblPr>
              <a:tblGrid>
                <a:gridCol w="3339880">
                  <a:extLst>
                    <a:ext uri="{9D8B030D-6E8A-4147-A177-3AD203B41FA5}">
                      <a16:colId xmlns:a16="http://schemas.microsoft.com/office/drawing/2014/main" val="20000"/>
                    </a:ext>
                  </a:extLst>
                </a:gridCol>
                <a:gridCol w="2055311">
                  <a:extLst>
                    <a:ext uri="{9D8B030D-6E8A-4147-A177-3AD203B41FA5}">
                      <a16:colId xmlns:a16="http://schemas.microsoft.com/office/drawing/2014/main" val="20001"/>
                    </a:ext>
                  </a:extLst>
                </a:gridCol>
                <a:gridCol w="2569137">
                  <a:extLst>
                    <a:ext uri="{9D8B030D-6E8A-4147-A177-3AD203B41FA5}">
                      <a16:colId xmlns:a16="http://schemas.microsoft.com/office/drawing/2014/main" val="20002"/>
                    </a:ext>
                  </a:extLst>
                </a:gridCol>
                <a:gridCol w="2454290">
                  <a:extLst>
                    <a:ext uri="{9D8B030D-6E8A-4147-A177-3AD203B41FA5}">
                      <a16:colId xmlns:a16="http://schemas.microsoft.com/office/drawing/2014/main" val="20003"/>
                    </a:ext>
                  </a:extLst>
                </a:gridCol>
              </a:tblGrid>
              <a:tr h="639163">
                <a:tc>
                  <a:txBody>
                    <a:bodyPr/>
                    <a:lstStyle/>
                    <a:p>
                      <a:pPr>
                        <a:spcAft>
                          <a:spcPts val="0"/>
                        </a:spcAft>
                      </a:pPr>
                      <a:r>
                        <a:rPr lang="sv-SE" sz="1800" dirty="0">
                          <a:effectLst/>
                        </a:rPr>
                        <a:t> </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Opåverkad skog</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Kalavverkad</a:t>
                      </a:r>
                      <a:endParaRPr lang="sv-SE" sz="1800" dirty="0">
                        <a:effectLst/>
                        <a:latin typeface="Times New Roman"/>
                        <a:ea typeface="Times New Roman"/>
                      </a:endParaRPr>
                    </a:p>
                  </a:txBody>
                  <a:tcPr marL="68580" marR="68580" marT="0" marB="0"/>
                </a:tc>
                <a:tc>
                  <a:txBody>
                    <a:bodyPr/>
                    <a:lstStyle/>
                    <a:p>
                      <a:pPr>
                        <a:spcAft>
                          <a:spcPts val="0"/>
                        </a:spcAft>
                      </a:pPr>
                      <a:r>
                        <a:rPr lang="sv-SE" sz="1800">
                          <a:effectLst/>
                        </a:rPr>
                        <a:t>Hyggesfritt</a:t>
                      </a:r>
                      <a:endParaRPr lang="sv-SE" sz="1800">
                        <a:effectLst/>
                        <a:latin typeface="Times New Roman"/>
                        <a:ea typeface="Times New Roman"/>
                      </a:endParaRPr>
                    </a:p>
                  </a:txBody>
                  <a:tcPr marL="68580" marR="68580" marT="0" marB="0"/>
                </a:tc>
                <a:extLst>
                  <a:ext uri="{0D108BD9-81ED-4DB2-BD59-A6C34878D82A}">
                    <a16:rowId xmlns:a16="http://schemas.microsoft.com/office/drawing/2014/main" val="10000"/>
                  </a:ext>
                </a:extLst>
              </a:tr>
              <a:tr h="319740">
                <a:tc>
                  <a:txBody>
                    <a:bodyPr/>
                    <a:lstStyle/>
                    <a:p>
                      <a:pPr>
                        <a:spcAft>
                          <a:spcPts val="0"/>
                        </a:spcAft>
                      </a:pPr>
                      <a:r>
                        <a:rPr lang="sv-SE" sz="1800" dirty="0">
                          <a:effectLst/>
                        </a:rPr>
                        <a:t>Vegetationshöjd (cm)</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17</a:t>
                      </a:r>
                      <a:endParaRPr lang="sv-SE" sz="1800" dirty="0">
                        <a:effectLst/>
                        <a:latin typeface="Times New Roman"/>
                        <a:ea typeface="Times New Roman"/>
                      </a:endParaRPr>
                    </a:p>
                  </a:txBody>
                  <a:tcPr marL="68580" marR="68580" marT="0" marB="0"/>
                </a:tc>
                <a:tc>
                  <a:txBody>
                    <a:bodyPr/>
                    <a:lstStyle/>
                    <a:p>
                      <a:pPr>
                        <a:spcAft>
                          <a:spcPts val="0"/>
                        </a:spcAft>
                      </a:pPr>
                      <a:r>
                        <a:rPr lang="sv-SE" sz="1800">
                          <a:effectLst/>
                        </a:rPr>
                        <a:t>26</a:t>
                      </a:r>
                      <a:endParaRPr lang="sv-SE" sz="1800">
                        <a:effectLst/>
                        <a:latin typeface="Times New Roman"/>
                        <a:ea typeface="Times New Roman"/>
                      </a:endParaRPr>
                    </a:p>
                  </a:txBody>
                  <a:tcPr marL="68580" marR="68580" marT="0" marB="0"/>
                </a:tc>
                <a:tc>
                  <a:txBody>
                    <a:bodyPr/>
                    <a:lstStyle/>
                    <a:p>
                      <a:pPr>
                        <a:spcAft>
                          <a:spcPts val="0"/>
                        </a:spcAft>
                      </a:pPr>
                      <a:r>
                        <a:rPr lang="sv-SE" sz="1800">
                          <a:effectLst/>
                        </a:rPr>
                        <a:t>17</a:t>
                      </a:r>
                      <a:endParaRPr lang="sv-SE" sz="1800">
                        <a:effectLst/>
                        <a:latin typeface="Times New Roman"/>
                        <a:ea typeface="Times New Roman"/>
                      </a:endParaRPr>
                    </a:p>
                  </a:txBody>
                  <a:tcPr marL="68580" marR="68580" marT="0" marB="0"/>
                </a:tc>
                <a:extLst>
                  <a:ext uri="{0D108BD9-81ED-4DB2-BD59-A6C34878D82A}">
                    <a16:rowId xmlns:a16="http://schemas.microsoft.com/office/drawing/2014/main" val="10001"/>
                  </a:ext>
                </a:extLst>
              </a:tr>
              <a:tr h="363005">
                <a:tc>
                  <a:txBody>
                    <a:bodyPr/>
                    <a:lstStyle/>
                    <a:p>
                      <a:pPr>
                        <a:spcAft>
                          <a:spcPts val="0"/>
                        </a:spcAft>
                      </a:pPr>
                      <a:r>
                        <a:rPr lang="sv-SE" sz="1800">
                          <a:effectLst/>
                        </a:rPr>
                        <a:t>Sikt i fältskiktshöjd (m)</a:t>
                      </a:r>
                      <a:endParaRPr lang="sv-SE" sz="1800">
                        <a:effectLst/>
                        <a:latin typeface="Times New Roman"/>
                        <a:ea typeface="Times New Roman"/>
                      </a:endParaRPr>
                    </a:p>
                  </a:txBody>
                  <a:tcPr marL="68580" marR="68580" marT="0" marB="0"/>
                </a:tc>
                <a:tc>
                  <a:txBody>
                    <a:bodyPr/>
                    <a:lstStyle/>
                    <a:p>
                      <a:pPr>
                        <a:spcAft>
                          <a:spcPts val="0"/>
                        </a:spcAft>
                      </a:pPr>
                      <a:r>
                        <a:rPr lang="sv-SE" sz="1800" dirty="0">
                          <a:effectLst/>
                        </a:rPr>
                        <a:t>180</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115</a:t>
                      </a:r>
                      <a:endParaRPr lang="sv-SE" sz="1800" dirty="0">
                        <a:effectLst/>
                        <a:latin typeface="Times New Roman"/>
                        <a:ea typeface="Times New Roman"/>
                      </a:endParaRPr>
                    </a:p>
                  </a:txBody>
                  <a:tcPr marL="68580" marR="68580" marT="0" marB="0"/>
                </a:tc>
                <a:tc>
                  <a:txBody>
                    <a:bodyPr/>
                    <a:lstStyle/>
                    <a:p>
                      <a:pPr>
                        <a:spcAft>
                          <a:spcPts val="0"/>
                        </a:spcAft>
                      </a:pPr>
                      <a:r>
                        <a:rPr lang="sv-SE" sz="1800">
                          <a:effectLst/>
                        </a:rPr>
                        <a:t>178</a:t>
                      </a:r>
                      <a:endParaRPr lang="sv-SE" sz="1800">
                        <a:effectLst/>
                        <a:latin typeface="Times New Roman"/>
                        <a:ea typeface="Times New Roman"/>
                      </a:endParaRPr>
                    </a:p>
                  </a:txBody>
                  <a:tcPr marL="68580" marR="68580" marT="0" marB="0"/>
                </a:tc>
                <a:extLst>
                  <a:ext uri="{0D108BD9-81ED-4DB2-BD59-A6C34878D82A}">
                    <a16:rowId xmlns:a16="http://schemas.microsoft.com/office/drawing/2014/main" val="10002"/>
                  </a:ext>
                </a:extLst>
              </a:tr>
              <a:tr h="319740">
                <a:tc>
                  <a:txBody>
                    <a:bodyPr/>
                    <a:lstStyle/>
                    <a:p>
                      <a:pPr>
                        <a:spcAft>
                          <a:spcPts val="0"/>
                        </a:spcAft>
                      </a:pPr>
                      <a:r>
                        <a:rPr lang="sv-SE" sz="1800">
                          <a:effectLst/>
                        </a:rPr>
                        <a:t>Fältskiktstäckning  (%)</a:t>
                      </a:r>
                      <a:endParaRPr lang="sv-SE" sz="1800">
                        <a:effectLst/>
                        <a:latin typeface="Times New Roman"/>
                        <a:ea typeface="Times New Roman"/>
                      </a:endParaRPr>
                    </a:p>
                  </a:txBody>
                  <a:tcPr marL="68580" marR="68580" marT="0" marB="0"/>
                </a:tc>
                <a:tc>
                  <a:txBody>
                    <a:bodyPr/>
                    <a:lstStyle/>
                    <a:p>
                      <a:pPr>
                        <a:spcAft>
                          <a:spcPts val="0"/>
                        </a:spcAft>
                      </a:pPr>
                      <a:r>
                        <a:rPr lang="sv-SE" sz="1800" dirty="0">
                          <a:effectLst/>
                        </a:rPr>
                        <a:t>61</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74</a:t>
                      </a:r>
                      <a:endParaRPr lang="sv-SE" sz="1800" dirty="0">
                        <a:effectLst/>
                        <a:latin typeface="Times New Roman"/>
                        <a:ea typeface="Times New Roman"/>
                      </a:endParaRPr>
                    </a:p>
                  </a:txBody>
                  <a:tcPr marL="68580" marR="68580" marT="0" marB="0"/>
                </a:tc>
                <a:tc>
                  <a:txBody>
                    <a:bodyPr/>
                    <a:lstStyle/>
                    <a:p>
                      <a:pPr>
                        <a:spcAft>
                          <a:spcPts val="0"/>
                        </a:spcAft>
                      </a:pPr>
                      <a:r>
                        <a:rPr lang="sv-SE" sz="1800">
                          <a:effectLst/>
                        </a:rPr>
                        <a:t>56</a:t>
                      </a:r>
                      <a:endParaRPr lang="sv-SE" sz="1800">
                        <a:effectLst/>
                        <a:latin typeface="Times New Roman"/>
                        <a:ea typeface="Times New Roman"/>
                      </a:endParaRPr>
                    </a:p>
                  </a:txBody>
                  <a:tcPr marL="68580" marR="68580" marT="0" marB="0"/>
                </a:tc>
                <a:extLst>
                  <a:ext uri="{0D108BD9-81ED-4DB2-BD59-A6C34878D82A}">
                    <a16:rowId xmlns:a16="http://schemas.microsoft.com/office/drawing/2014/main" val="10003"/>
                  </a:ext>
                </a:extLst>
              </a:tr>
              <a:tr h="319740">
                <a:tc>
                  <a:txBody>
                    <a:bodyPr/>
                    <a:lstStyle/>
                    <a:p>
                      <a:pPr>
                        <a:spcAft>
                          <a:spcPts val="0"/>
                        </a:spcAft>
                      </a:pPr>
                      <a:r>
                        <a:rPr lang="sv-SE" sz="1800" dirty="0">
                          <a:effectLst/>
                        </a:rPr>
                        <a:t>Blåbärstäckning  (%)</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50</a:t>
                      </a:r>
                      <a:endParaRPr lang="sv-SE" sz="1800" dirty="0">
                        <a:effectLst/>
                        <a:latin typeface="Times New Roman"/>
                        <a:ea typeface="Times New Roman"/>
                      </a:endParaRPr>
                    </a:p>
                  </a:txBody>
                  <a:tcPr marL="68580" marR="68580" marT="0" marB="0">
                    <a:solidFill>
                      <a:srgbClr val="FFFF00"/>
                    </a:solidFill>
                  </a:tcPr>
                </a:tc>
                <a:tc>
                  <a:txBody>
                    <a:bodyPr/>
                    <a:lstStyle/>
                    <a:p>
                      <a:pPr>
                        <a:spcAft>
                          <a:spcPts val="0"/>
                        </a:spcAft>
                      </a:pPr>
                      <a:r>
                        <a:rPr lang="sv-SE" sz="1800" dirty="0">
                          <a:effectLst/>
                        </a:rPr>
                        <a:t>16</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50</a:t>
                      </a:r>
                      <a:endParaRPr lang="sv-SE" sz="1800" dirty="0">
                        <a:effectLst/>
                        <a:latin typeface="Times New Roman"/>
                        <a:ea typeface="Times New Roman"/>
                      </a:endParaRPr>
                    </a:p>
                  </a:txBody>
                  <a:tcPr marL="68580" marR="68580" marT="0" marB="0">
                    <a:solidFill>
                      <a:srgbClr val="FFFF00"/>
                    </a:solidFill>
                  </a:tcPr>
                </a:tc>
                <a:extLst>
                  <a:ext uri="{0D108BD9-81ED-4DB2-BD59-A6C34878D82A}">
                    <a16:rowId xmlns:a16="http://schemas.microsoft.com/office/drawing/2014/main" val="10004"/>
                  </a:ext>
                </a:extLst>
              </a:tr>
              <a:tr h="319740">
                <a:tc>
                  <a:txBody>
                    <a:bodyPr/>
                    <a:lstStyle/>
                    <a:p>
                      <a:pPr>
                        <a:spcAft>
                          <a:spcPts val="0"/>
                        </a:spcAft>
                      </a:pPr>
                      <a:r>
                        <a:rPr lang="sv-SE" sz="1800" dirty="0">
                          <a:effectLst/>
                        </a:rPr>
                        <a:t>Grästäckning    (%)</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9</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46</a:t>
                      </a:r>
                      <a:endParaRPr lang="sv-SE" sz="1800" dirty="0">
                        <a:effectLst/>
                        <a:latin typeface="Times New Roman"/>
                        <a:ea typeface="Times New Roman"/>
                      </a:endParaRPr>
                    </a:p>
                  </a:txBody>
                  <a:tcPr marL="68580" marR="68580" marT="0" marB="0">
                    <a:solidFill>
                      <a:srgbClr val="FFFF00"/>
                    </a:solidFill>
                  </a:tcPr>
                </a:tc>
                <a:tc>
                  <a:txBody>
                    <a:bodyPr/>
                    <a:lstStyle/>
                    <a:p>
                      <a:pPr>
                        <a:spcAft>
                          <a:spcPts val="0"/>
                        </a:spcAft>
                      </a:pPr>
                      <a:r>
                        <a:rPr lang="sv-SE" sz="1800" dirty="0">
                          <a:effectLst/>
                        </a:rPr>
                        <a:t>13</a:t>
                      </a:r>
                      <a:endParaRPr lang="sv-SE" sz="1800" dirty="0">
                        <a:effectLst/>
                        <a:latin typeface="Times New Roman"/>
                        <a:ea typeface="Times New Roman"/>
                      </a:endParaRPr>
                    </a:p>
                  </a:txBody>
                  <a:tcPr marL="68580" marR="68580" marT="0" marB="0"/>
                </a:tc>
                <a:extLst>
                  <a:ext uri="{0D108BD9-81ED-4DB2-BD59-A6C34878D82A}">
                    <a16:rowId xmlns:a16="http://schemas.microsoft.com/office/drawing/2014/main" val="10005"/>
                  </a:ext>
                </a:extLst>
              </a:tr>
              <a:tr h="328634">
                <a:tc>
                  <a:txBody>
                    <a:bodyPr/>
                    <a:lstStyle/>
                    <a:p>
                      <a:pPr>
                        <a:spcAft>
                          <a:spcPts val="0"/>
                        </a:spcAft>
                      </a:pPr>
                      <a:r>
                        <a:rPr lang="sv-SE" sz="1800" dirty="0">
                          <a:effectLst/>
                        </a:rPr>
                        <a:t>Täckning bottenskikt  (%)</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83</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37</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82</a:t>
                      </a:r>
                      <a:endParaRPr lang="sv-SE" sz="1800" dirty="0">
                        <a:effectLst/>
                        <a:latin typeface="Times New Roman"/>
                        <a:ea typeface="Times New Roman"/>
                      </a:endParaRPr>
                    </a:p>
                  </a:txBody>
                  <a:tcPr marL="68580" marR="68580" marT="0" marB="0"/>
                </a:tc>
                <a:extLst>
                  <a:ext uri="{0D108BD9-81ED-4DB2-BD59-A6C34878D82A}">
                    <a16:rowId xmlns:a16="http://schemas.microsoft.com/office/drawing/2014/main" val="10006"/>
                  </a:ext>
                </a:extLst>
              </a:tr>
              <a:tr h="319740">
                <a:tc>
                  <a:txBody>
                    <a:bodyPr/>
                    <a:lstStyle/>
                    <a:p>
                      <a:pPr>
                        <a:spcAft>
                          <a:spcPts val="0"/>
                        </a:spcAft>
                      </a:pPr>
                      <a:r>
                        <a:rPr lang="sv-SE" sz="1800">
                          <a:effectLst/>
                        </a:rPr>
                        <a:t>Krontäckning    (%)</a:t>
                      </a:r>
                      <a:endParaRPr lang="sv-SE" sz="1800">
                        <a:effectLst/>
                        <a:latin typeface="Times New Roman"/>
                        <a:ea typeface="Times New Roman"/>
                      </a:endParaRPr>
                    </a:p>
                  </a:txBody>
                  <a:tcPr marL="68580" marR="68580" marT="0" marB="0"/>
                </a:tc>
                <a:tc>
                  <a:txBody>
                    <a:bodyPr/>
                    <a:lstStyle/>
                    <a:p>
                      <a:pPr>
                        <a:spcAft>
                          <a:spcPts val="0"/>
                        </a:spcAft>
                      </a:pPr>
                      <a:r>
                        <a:rPr lang="sv-SE" sz="1800" dirty="0">
                          <a:effectLst/>
                        </a:rPr>
                        <a:t>63</a:t>
                      </a:r>
                      <a:endParaRPr lang="sv-SE" sz="1800" dirty="0">
                        <a:effectLst/>
                        <a:latin typeface="Times New Roman"/>
                        <a:ea typeface="Times New Roman"/>
                      </a:endParaRPr>
                    </a:p>
                  </a:txBody>
                  <a:tcPr marL="68580" marR="68580" marT="0" marB="0">
                    <a:solidFill>
                      <a:srgbClr val="FFFF00"/>
                    </a:solidFill>
                  </a:tcPr>
                </a:tc>
                <a:tc>
                  <a:txBody>
                    <a:bodyPr/>
                    <a:lstStyle/>
                    <a:p>
                      <a:pPr>
                        <a:spcAft>
                          <a:spcPts val="0"/>
                        </a:spcAft>
                      </a:pPr>
                      <a:r>
                        <a:rPr lang="sv-SE" sz="1800" dirty="0">
                          <a:effectLst/>
                        </a:rPr>
                        <a:t>4</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41</a:t>
                      </a:r>
                      <a:endParaRPr lang="sv-SE" sz="1800" dirty="0">
                        <a:effectLst/>
                        <a:latin typeface="Times New Roman"/>
                        <a:ea typeface="Times New Roman"/>
                      </a:endParaRPr>
                    </a:p>
                  </a:txBody>
                  <a:tcPr marL="68580" marR="68580" marT="0" marB="0">
                    <a:solidFill>
                      <a:srgbClr val="FFFF00"/>
                    </a:solidFill>
                  </a:tcPr>
                </a:tc>
                <a:extLst>
                  <a:ext uri="{0D108BD9-81ED-4DB2-BD59-A6C34878D82A}">
                    <a16:rowId xmlns:a16="http://schemas.microsoft.com/office/drawing/2014/main" val="10007"/>
                  </a:ext>
                </a:extLst>
              </a:tr>
              <a:tr h="319740">
                <a:tc>
                  <a:txBody>
                    <a:bodyPr/>
                    <a:lstStyle/>
                    <a:p>
                      <a:pPr>
                        <a:spcAft>
                          <a:spcPts val="0"/>
                        </a:spcAft>
                      </a:pPr>
                      <a:r>
                        <a:rPr lang="sv-SE" sz="1800">
                          <a:effectLst/>
                        </a:rPr>
                        <a:t>Sikttäthet   (m)</a:t>
                      </a:r>
                      <a:endParaRPr lang="sv-SE" sz="1800">
                        <a:effectLst/>
                        <a:latin typeface="Times New Roman"/>
                        <a:ea typeface="Times New Roman"/>
                      </a:endParaRPr>
                    </a:p>
                  </a:txBody>
                  <a:tcPr marL="68580" marR="68580" marT="0" marB="0"/>
                </a:tc>
                <a:tc>
                  <a:txBody>
                    <a:bodyPr/>
                    <a:lstStyle/>
                    <a:p>
                      <a:pPr>
                        <a:spcAft>
                          <a:spcPts val="0"/>
                        </a:spcAft>
                      </a:pPr>
                      <a:r>
                        <a:rPr lang="sv-SE" sz="1800" dirty="0">
                          <a:effectLst/>
                        </a:rPr>
                        <a:t>15</a:t>
                      </a:r>
                      <a:endParaRPr lang="sv-SE" sz="1800" dirty="0">
                        <a:effectLst/>
                        <a:latin typeface="Times New Roman"/>
                        <a:ea typeface="Times New Roman"/>
                      </a:endParaRPr>
                    </a:p>
                  </a:txBody>
                  <a:tcPr marL="68580" marR="68580" marT="0" marB="0">
                    <a:solidFill>
                      <a:srgbClr val="FFFF00"/>
                    </a:solidFill>
                  </a:tcPr>
                </a:tc>
                <a:tc>
                  <a:txBody>
                    <a:bodyPr/>
                    <a:lstStyle/>
                    <a:p>
                      <a:pPr>
                        <a:spcAft>
                          <a:spcPts val="0"/>
                        </a:spcAft>
                      </a:pPr>
                      <a:r>
                        <a:rPr lang="sv-SE" sz="1800" dirty="0">
                          <a:effectLst/>
                        </a:rPr>
                        <a:t>58</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19</a:t>
                      </a:r>
                      <a:endParaRPr lang="sv-SE" sz="1800" dirty="0">
                        <a:effectLst/>
                        <a:latin typeface="Times New Roman"/>
                        <a:ea typeface="Times New Roman"/>
                      </a:endParaRPr>
                    </a:p>
                  </a:txBody>
                  <a:tcPr marL="68580" marR="68580" marT="0" marB="0">
                    <a:solidFill>
                      <a:srgbClr val="FFFF00"/>
                    </a:solidFill>
                  </a:tcPr>
                </a:tc>
                <a:extLst>
                  <a:ext uri="{0D108BD9-81ED-4DB2-BD59-A6C34878D82A}">
                    <a16:rowId xmlns:a16="http://schemas.microsoft.com/office/drawing/2014/main" val="10008"/>
                  </a:ext>
                </a:extLst>
              </a:tr>
              <a:tr h="319740">
                <a:tc>
                  <a:txBody>
                    <a:bodyPr/>
                    <a:lstStyle/>
                    <a:p>
                      <a:pPr>
                        <a:spcAft>
                          <a:spcPts val="0"/>
                        </a:spcAft>
                      </a:pPr>
                      <a:r>
                        <a:rPr lang="sv-SE" sz="1800">
                          <a:effectLst/>
                        </a:rPr>
                        <a:t>Mängd larver</a:t>
                      </a:r>
                      <a:endParaRPr lang="sv-SE" sz="1800">
                        <a:effectLst/>
                        <a:latin typeface="Times New Roman"/>
                        <a:ea typeface="Times New Roman"/>
                      </a:endParaRPr>
                    </a:p>
                  </a:txBody>
                  <a:tcPr marL="68580" marR="68580" marT="0" marB="0"/>
                </a:tc>
                <a:tc>
                  <a:txBody>
                    <a:bodyPr/>
                    <a:lstStyle/>
                    <a:p>
                      <a:pPr>
                        <a:spcAft>
                          <a:spcPts val="0"/>
                        </a:spcAft>
                      </a:pPr>
                      <a:r>
                        <a:rPr lang="sv-SE" sz="1800" dirty="0">
                          <a:effectLst/>
                        </a:rPr>
                        <a:t>Högst</a:t>
                      </a:r>
                      <a:endParaRPr lang="sv-SE" sz="1800" dirty="0">
                        <a:effectLst/>
                        <a:latin typeface="Times New Roman"/>
                        <a:ea typeface="Times New Roman"/>
                      </a:endParaRPr>
                    </a:p>
                  </a:txBody>
                  <a:tcPr marL="68580" marR="68580" marT="0" marB="0">
                    <a:solidFill>
                      <a:srgbClr val="FFFF00"/>
                    </a:solidFill>
                  </a:tcPr>
                </a:tc>
                <a:tc>
                  <a:txBody>
                    <a:bodyPr/>
                    <a:lstStyle/>
                    <a:p>
                      <a:pPr>
                        <a:spcAft>
                          <a:spcPts val="0"/>
                        </a:spcAft>
                      </a:pPr>
                      <a:r>
                        <a:rPr lang="sv-SE" sz="1800" dirty="0">
                          <a:effectLst/>
                        </a:rPr>
                        <a:t>Minst</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Mellan </a:t>
                      </a:r>
                      <a:endParaRPr lang="sv-SE" sz="1800" dirty="0">
                        <a:effectLst/>
                        <a:latin typeface="Times New Roman"/>
                        <a:ea typeface="Times New Roman"/>
                      </a:endParaRPr>
                    </a:p>
                  </a:txBody>
                  <a:tcPr marL="68580" marR="68580" marT="0" marB="0">
                    <a:solidFill>
                      <a:srgbClr val="FFFF00"/>
                    </a:solidFill>
                  </a:tcPr>
                </a:tc>
                <a:extLst>
                  <a:ext uri="{0D108BD9-81ED-4DB2-BD59-A6C34878D82A}">
                    <a16:rowId xmlns:a16="http://schemas.microsoft.com/office/drawing/2014/main" val="10009"/>
                  </a:ext>
                </a:extLst>
              </a:tr>
              <a:tr h="319740">
                <a:tc>
                  <a:txBody>
                    <a:bodyPr/>
                    <a:lstStyle/>
                    <a:p>
                      <a:pPr>
                        <a:spcAft>
                          <a:spcPts val="0"/>
                        </a:spcAft>
                      </a:pPr>
                      <a:r>
                        <a:rPr lang="sv-SE" sz="1800">
                          <a:effectLst/>
                        </a:rPr>
                        <a:t>Mängd insekter</a:t>
                      </a:r>
                      <a:endParaRPr lang="sv-SE" sz="1800">
                        <a:effectLst/>
                        <a:latin typeface="Times New Roman"/>
                        <a:ea typeface="Times New Roman"/>
                      </a:endParaRPr>
                    </a:p>
                  </a:txBody>
                  <a:tcPr marL="68580" marR="68580" marT="0" marB="0"/>
                </a:tc>
                <a:tc>
                  <a:txBody>
                    <a:bodyPr/>
                    <a:lstStyle/>
                    <a:p>
                      <a:pPr>
                        <a:spcAft>
                          <a:spcPts val="0"/>
                        </a:spcAft>
                      </a:pPr>
                      <a:r>
                        <a:rPr lang="sv-SE" sz="1800">
                          <a:effectLst/>
                        </a:rPr>
                        <a:t>Mellan</a:t>
                      </a:r>
                      <a:endParaRPr lang="sv-SE" sz="1800">
                        <a:effectLst/>
                        <a:latin typeface="Times New Roman"/>
                        <a:ea typeface="Times New Roman"/>
                      </a:endParaRPr>
                    </a:p>
                  </a:txBody>
                  <a:tcPr marL="68580" marR="68580" marT="0" marB="0"/>
                </a:tc>
                <a:tc>
                  <a:txBody>
                    <a:bodyPr/>
                    <a:lstStyle/>
                    <a:p>
                      <a:pPr>
                        <a:spcAft>
                          <a:spcPts val="0"/>
                        </a:spcAft>
                      </a:pPr>
                      <a:r>
                        <a:rPr lang="sv-SE" sz="1800" dirty="0">
                          <a:effectLst/>
                        </a:rPr>
                        <a:t>Högst</a:t>
                      </a:r>
                      <a:endParaRPr lang="sv-SE" sz="1800" dirty="0">
                        <a:effectLst/>
                        <a:latin typeface="Times New Roman"/>
                        <a:ea typeface="Times New Roman"/>
                      </a:endParaRPr>
                    </a:p>
                  </a:txBody>
                  <a:tcPr marL="68580" marR="68580" marT="0" marB="0"/>
                </a:tc>
                <a:tc>
                  <a:txBody>
                    <a:bodyPr/>
                    <a:lstStyle/>
                    <a:p>
                      <a:pPr>
                        <a:spcAft>
                          <a:spcPts val="0"/>
                        </a:spcAft>
                      </a:pPr>
                      <a:r>
                        <a:rPr lang="sv-SE" sz="1800" dirty="0">
                          <a:effectLst/>
                        </a:rPr>
                        <a:t>Lägst</a:t>
                      </a:r>
                      <a:endParaRPr lang="sv-SE" sz="1800" dirty="0">
                        <a:effectLst/>
                        <a:latin typeface="Times New Roman"/>
                        <a:ea typeface="Times New Roman"/>
                      </a:endParaRPr>
                    </a:p>
                  </a:txBody>
                  <a:tcPr marL="68580" marR="6858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00341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38200" y="365125"/>
            <a:ext cx="10515600" cy="549275"/>
          </a:xfrm>
        </p:spPr>
        <p:txBody>
          <a:bodyPr/>
          <a:lstStyle/>
          <a:p>
            <a:pPr algn="ctr"/>
            <a:r>
              <a:rPr lang="sv-SE" sz="2800" b="1" dirty="0">
                <a:solidFill>
                  <a:srgbClr val="2F5897"/>
                </a:solidFill>
              </a:rPr>
              <a:t>Forskningen pekar mot hyggesfritt</a:t>
            </a:r>
            <a:endParaRPr lang="sv-SE" b="1"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2425" y="1027906"/>
            <a:ext cx="9570017" cy="5800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9115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03576" y="228600"/>
            <a:ext cx="6636840" cy="895350"/>
          </a:xfrm>
        </p:spPr>
        <p:txBody>
          <a:bodyPr/>
          <a:lstStyle/>
          <a:p>
            <a:endParaRPr lang="sv-SE" dirty="0"/>
          </a:p>
        </p:txBody>
      </p:sp>
      <p:pic>
        <p:nvPicPr>
          <p:cNvPr id="6" name="Platshållare för bild 5"/>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5682" r="5682"/>
          <a:stretch>
            <a:fillRect/>
          </a:stretch>
        </p:blipFill>
        <p:spPr>
          <a:xfrm>
            <a:off x="0" y="73891"/>
            <a:ext cx="12193497" cy="6784109"/>
          </a:xfrm>
        </p:spPr>
      </p:pic>
      <p:sp>
        <p:nvSpPr>
          <p:cNvPr id="3" name="Rektangel 2"/>
          <p:cNvSpPr/>
          <p:nvPr/>
        </p:nvSpPr>
        <p:spPr>
          <a:xfrm>
            <a:off x="3430379" y="228600"/>
            <a:ext cx="6410037" cy="58477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sv-SE" sz="3200" dirty="0">
                <a:solidFill>
                  <a:prstClr val="black"/>
                </a:solidFill>
                <a:latin typeface="Calibri Light" panose="020F0302020204030204"/>
                <a:ea typeface="+mj-ea"/>
                <a:cs typeface="+mj-cs"/>
              </a:rPr>
              <a:t>Tjäderanpassad hyggesfri avverkning</a:t>
            </a:r>
            <a:endParaRPr lang="sv-SE" dirty="0"/>
          </a:p>
        </p:txBody>
      </p:sp>
    </p:spTree>
    <p:extLst>
      <p:ext uri="{BB962C8B-B14F-4D97-AF65-F5344CB8AC3E}">
        <p14:creationId xmlns:p14="http://schemas.microsoft.com/office/powerpoint/2010/main" val="30597459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2"/>
          <a:stretch>
            <a:fillRect/>
          </a:stretch>
        </p:blipFill>
        <p:spPr>
          <a:xfrm>
            <a:off x="0" y="0"/>
            <a:ext cx="12192000" cy="6950347"/>
          </a:xfrm>
          <a:prstGeom prst="rect">
            <a:avLst/>
          </a:prstGeom>
        </p:spPr>
      </p:pic>
      <p:sp>
        <p:nvSpPr>
          <p:cNvPr id="6" name="Rektangel 5"/>
          <p:cNvSpPr/>
          <p:nvPr/>
        </p:nvSpPr>
        <p:spPr>
          <a:xfrm>
            <a:off x="120073" y="228600"/>
            <a:ext cx="11720945" cy="58477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sv-SE" sz="3200" dirty="0" smtClean="0">
                <a:solidFill>
                  <a:prstClr val="black"/>
                </a:solidFill>
                <a:latin typeface="Calibri Light" panose="020F0302020204030204"/>
                <a:ea typeface="+mj-ea"/>
                <a:cs typeface="+mj-cs"/>
              </a:rPr>
              <a:t>Fröträdsställningar, skärmar och hyggen negativt inte för tjädern</a:t>
            </a:r>
            <a:endParaRPr lang="sv-SE" dirty="0"/>
          </a:p>
        </p:txBody>
      </p:sp>
    </p:spTree>
    <p:extLst>
      <p:ext uri="{BB962C8B-B14F-4D97-AF65-F5344CB8AC3E}">
        <p14:creationId xmlns:p14="http://schemas.microsoft.com/office/powerpoint/2010/main" val="26567925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981200" y="120073"/>
            <a:ext cx="8229600" cy="764704"/>
          </a:xfrm>
        </p:spPr>
        <p:txBody>
          <a:bodyPr/>
          <a:lstStyle/>
          <a:p>
            <a:pPr algn="ctr"/>
            <a:r>
              <a:rPr lang="sv-SE" sz="2800" b="1" dirty="0">
                <a:latin typeface="Cambria" panose="02040503050406030204" pitchFamily="18" charset="0"/>
                <a:ea typeface="Cambria" panose="02040503050406030204" pitchFamily="18" charset="0"/>
              </a:rPr>
              <a:t>Sammanfattning - Våra viktigaste slutsatser</a:t>
            </a:r>
          </a:p>
        </p:txBody>
      </p:sp>
      <p:sp>
        <p:nvSpPr>
          <p:cNvPr id="3" name="Platshållare för innehåll 2"/>
          <p:cNvSpPr>
            <a:spLocks noGrp="1"/>
          </p:cNvSpPr>
          <p:nvPr>
            <p:ph idx="1"/>
          </p:nvPr>
        </p:nvSpPr>
        <p:spPr>
          <a:xfrm>
            <a:off x="581890" y="1396364"/>
            <a:ext cx="10852727" cy="5364654"/>
          </a:xfrm>
        </p:spPr>
        <p:txBody>
          <a:bodyPr>
            <a:normAutofit fontScale="62500" lnSpcReduction="20000"/>
          </a:bodyPr>
          <a:lstStyle/>
          <a:p>
            <a:pPr marL="514350" indent="-514350">
              <a:buFont typeface="+mj-lt"/>
              <a:buAutoNum type="arabicPeriod"/>
            </a:pPr>
            <a:r>
              <a:rPr lang="sv-SE" sz="3200" dirty="0" smtClean="0">
                <a:latin typeface="Cambria" panose="02040503050406030204" pitchFamily="18" charset="0"/>
                <a:ea typeface="Cambria" panose="02040503050406030204" pitchFamily="18" charset="0"/>
              </a:rPr>
              <a:t>Tjädern </a:t>
            </a:r>
            <a:r>
              <a:rPr lang="sv-SE" sz="3200" dirty="0">
                <a:latin typeface="Cambria" panose="02040503050406030204" pitchFamily="18" charset="0"/>
                <a:ea typeface="Cambria" panose="02040503050406030204" pitchFamily="18" charset="0"/>
              </a:rPr>
              <a:t>är en paraplyart för flerskiktade skogar.</a:t>
            </a:r>
          </a:p>
          <a:p>
            <a:pPr marL="514350" indent="-514350">
              <a:buFont typeface="+mj-lt"/>
              <a:buAutoNum type="arabicPeriod"/>
            </a:pPr>
            <a:r>
              <a:rPr lang="sv-SE" sz="3200" dirty="0">
                <a:latin typeface="Cambria" panose="02040503050406030204" pitchFamily="18" charset="0"/>
                <a:ea typeface="Cambria" panose="02040503050406030204" pitchFamily="18" charset="0"/>
              </a:rPr>
              <a:t>Tjädern minskade till mitten av 1990-talet sedan har en stabilisering skett nationellt. (enligt jämförelse med Finland samt jaktstatistik) </a:t>
            </a:r>
          </a:p>
          <a:p>
            <a:pPr marL="514350" indent="-514350">
              <a:buFont typeface="+mj-lt"/>
              <a:buAutoNum type="arabicPeriod"/>
            </a:pPr>
            <a:r>
              <a:rPr lang="sv-SE" sz="3200" dirty="0">
                <a:latin typeface="Cambria" panose="02040503050406030204" pitchFamily="18" charset="0"/>
                <a:ea typeface="Cambria" panose="02040503050406030204" pitchFamily="18" charset="0"/>
              </a:rPr>
              <a:t>Det finns tydliga tecken på fragmentering av tjädermiljöer i utkanten av  utbredningsområde i södra Sverige och södra Finland, samt södra, norra och västra Norge.  </a:t>
            </a:r>
          </a:p>
          <a:p>
            <a:pPr marL="514350" indent="-514350">
              <a:buFont typeface="+mj-lt"/>
              <a:buAutoNum type="arabicPeriod"/>
            </a:pPr>
            <a:r>
              <a:rPr lang="sv-SE" sz="3200" dirty="0">
                <a:latin typeface="Cambria" panose="02040503050406030204" pitchFamily="18" charset="0"/>
                <a:ea typeface="Cambria" panose="02040503050406030204" pitchFamily="18" charset="0"/>
              </a:rPr>
              <a:t>Större hänsyn behöver tas för tjädern i södra Sverige jämfört med i norr. Särskilt viktig är hänsynen i artens </a:t>
            </a:r>
            <a:r>
              <a:rPr lang="sv-SE" sz="3200" dirty="0" smtClean="0">
                <a:latin typeface="Cambria" panose="02040503050406030204" pitchFamily="18" charset="0"/>
                <a:ea typeface="Cambria" panose="02040503050406030204" pitchFamily="18" charset="0"/>
              </a:rPr>
              <a:t>randområden.</a:t>
            </a:r>
            <a:endParaRPr lang="sv-SE" sz="3200" dirty="0">
              <a:latin typeface="Cambria" panose="02040503050406030204" pitchFamily="18" charset="0"/>
              <a:ea typeface="Cambria" panose="02040503050406030204" pitchFamily="18" charset="0"/>
            </a:endParaRPr>
          </a:p>
          <a:p>
            <a:pPr marL="514350" indent="-514350">
              <a:buFont typeface="+mj-lt"/>
              <a:buAutoNum type="arabicPeriod"/>
            </a:pPr>
            <a:r>
              <a:rPr lang="sv-SE" sz="3200" dirty="0">
                <a:latin typeface="Cambria" panose="02040503050406030204" pitchFamily="18" charset="0"/>
                <a:ea typeface="Cambria" panose="02040503050406030204" pitchFamily="18" charset="0"/>
              </a:rPr>
              <a:t>Kalhyggesbruket har bidragit till fler predatorer, främst räv  vilket missgynnat tjäderns reproduktion</a:t>
            </a:r>
          </a:p>
          <a:p>
            <a:pPr marL="514350" indent="-514350">
              <a:buFont typeface="+mj-lt"/>
              <a:buAutoNum type="arabicPeriod"/>
            </a:pPr>
            <a:r>
              <a:rPr lang="sv-SE" sz="3200" dirty="0">
                <a:latin typeface="Cambria" panose="02040503050406030204" pitchFamily="18" charset="0"/>
                <a:ea typeface="Cambria" panose="02040503050406030204" pitchFamily="18" charset="0"/>
              </a:rPr>
              <a:t>Ökad predation, minskad mängd blåbärsris, dålig </a:t>
            </a:r>
            <a:r>
              <a:rPr lang="sv-SE" sz="3200" dirty="0" err="1">
                <a:latin typeface="Cambria" panose="02040503050406030204" pitchFamily="18" charset="0"/>
                <a:ea typeface="Cambria" panose="02040503050406030204" pitchFamily="18" charset="0"/>
              </a:rPr>
              <a:t>tallföryngring</a:t>
            </a:r>
            <a:r>
              <a:rPr lang="sv-SE" sz="3200" dirty="0">
                <a:latin typeface="Cambria" panose="02040503050406030204" pitchFamily="18" charset="0"/>
                <a:ea typeface="Cambria" panose="02040503050406030204" pitchFamily="18" charset="0"/>
              </a:rPr>
              <a:t> och ökad </a:t>
            </a:r>
            <a:r>
              <a:rPr lang="sv-SE" sz="3200" dirty="0" err="1">
                <a:latin typeface="Cambria" panose="02040503050406030204" pitchFamily="18" charset="0"/>
                <a:ea typeface="Cambria" panose="02040503050406030204" pitchFamily="18" charset="0"/>
              </a:rPr>
              <a:t>granifiering</a:t>
            </a:r>
            <a:r>
              <a:rPr lang="sv-SE" sz="3200" dirty="0">
                <a:latin typeface="Cambria" panose="02040503050406030204" pitchFamily="18" charset="0"/>
                <a:ea typeface="Cambria" panose="02040503050406030204" pitchFamily="18" charset="0"/>
              </a:rPr>
              <a:t> hotar tjädern i södra Sverige.</a:t>
            </a:r>
          </a:p>
          <a:p>
            <a:pPr marL="514350" indent="-514350">
              <a:buFont typeface="+mj-lt"/>
              <a:buAutoNum type="arabicPeriod"/>
            </a:pPr>
            <a:r>
              <a:rPr lang="sv-SE" sz="3200" dirty="0">
                <a:latin typeface="Cambria" panose="02040503050406030204" pitchFamily="18" charset="0"/>
                <a:ea typeface="Cambria" panose="02040503050406030204" pitchFamily="18" charset="0"/>
              </a:rPr>
              <a:t>Det behövs en bättre jaktförvaltning av tjäder i Sverige och Norge.</a:t>
            </a:r>
          </a:p>
          <a:p>
            <a:pPr marL="514350" indent="-514350">
              <a:buFont typeface="+mj-lt"/>
              <a:buAutoNum type="arabicPeriod"/>
            </a:pPr>
            <a:r>
              <a:rPr lang="sv-SE" sz="3200" dirty="0">
                <a:latin typeface="Cambria" panose="02040503050406030204" pitchFamily="18" charset="0"/>
                <a:ea typeface="Cambria" panose="02040503050406030204" pitchFamily="18" charset="0"/>
              </a:rPr>
              <a:t>Tillräcklig skogstäckning är det enskilt viktigaste kravet för en välfungerande tjäderlekplats.</a:t>
            </a:r>
          </a:p>
          <a:p>
            <a:pPr marL="514350" indent="-514350">
              <a:buFont typeface="+mj-lt"/>
              <a:buAutoNum type="arabicPeriod"/>
            </a:pPr>
            <a:r>
              <a:rPr lang="sv-SE" sz="3200" dirty="0" smtClean="0">
                <a:latin typeface="Cambria" panose="02040503050406030204" pitchFamily="18" charset="0"/>
                <a:ea typeface="Cambria" panose="02040503050406030204" pitchFamily="18" charset="0"/>
              </a:rPr>
              <a:t>Nya </a:t>
            </a:r>
            <a:r>
              <a:rPr lang="sv-SE" sz="3200" dirty="0">
                <a:latin typeface="Cambria" panose="02040503050406030204" pitchFamily="18" charset="0"/>
                <a:ea typeface="Cambria" panose="02040503050406030204" pitchFamily="18" charset="0"/>
              </a:rPr>
              <a:t>lekplatser kan bildas i yngre skogar, men det måste finnas förutsättningar för det! Nya lekplatser kan dock aldrig ersätta befintliga!</a:t>
            </a:r>
          </a:p>
          <a:p>
            <a:pPr marL="514350" lvl="0" indent="-514350">
              <a:buFont typeface="+mj-lt"/>
              <a:buAutoNum type="arabicPeriod"/>
            </a:pPr>
            <a:r>
              <a:rPr lang="sv-SE" sz="3200" dirty="0" smtClean="0">
                <a:solidFill>
                  <a:prstClr val="black"/>
                </a:solidFill>
                <a:latin typeface="Cambria" panose="02040503050406030204" pitchFamily="18" charset="0"/>
                <a:ea typeface="Cambria" panose="02040503050406030204" pitchFamily="18" charset="0"/>
              </a:rPr>
              <a:t>Tjädern </a:t>
            </a:r>
            <a:r>
              <a:rPr lang="sv-SE" sz="3200" dirty="0">
                <a:solidFill>
                  <a:prstClr val="black"/>
                </a:solidFill>
                <a:latin typeface="Cambria" panose="02040503050406030204" pitchFamily="18" charset="0"/>
                <a:ea typeface="Cambria" panose="02040503050406030204" pitchFamily="18" charset="0"/>
              </a:rPr>
              <a:t>gynnas av hyggesfria skogsbruksmetoder</a:t>
            </a:r>
          </a:p>
          <a:p>
            <a:endParaRPr lang="sv-SE" dirty="0"/>
          </a:p>
        </p:txBody>
      </p:sp>
    </p:spTree>
    <p:extLst>
      <p:ext uri="{BB962C8B-B14F-4D97-AF65-F5344CB8AC3E}">
        <p14:creationId xmlns:p14="http://schemas.microsoft.com/office/powerpoint/2010/main" val="2908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218</TotalTime>
  <Words>3009</Words>
  <Application>Microsoft Office PowerPoint</Application>
  <PresentationFormat>Bredbild</PresentationFormat>
  <Paragraphs>375</Paragraphs>
  <Slides>45</Slides>
  <Notes>22</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45</vt:i4>
      </vt:variant>
    </vt:vector>
  </HeadingPairs>
  <TitlesOfParts>
    <vt:vector size="54" baseType="lpstr">
      <vt:lpstr>Arial</vt:lpstr>
      <vt:lpstr>Calibri</vt:lpstr>
      <vt:lpstr>Calibri Light</vt:lpstr>
      <vt:lpstr>Cambria</vt:lpstr>
      <vt:lpstr>Lucida Console</vt:lpstr>
      <vt:lpstr>Times</vt:lpstr>
      <vt:lpstr>Times New Roman</vt:lpstr>
      <vt:lpstr>Wingdings</vt:lpstr>
      <vt:lpstr>Office-tema</vt:lpstr>
      <vt:lpstr>PowerPoint-presentation</vt:lpstr>
      <vt:lpstr>Varför tjäder?</vt:lpstr>
      <vt:lpstr>PowerPoint-presentation</vt:lpstr>
      <vt:lpstr>Tjäderns utbredning och status</vt:lpstr>
      <vt:lpstr>Antal och utbredning i Europa</vt:lpstr>
      <vt:lpstr>Relativ täthet i Sverige</vt:lpstr>
      <vt:lpstr>PowerPoint-presentation</vt:lpstr>
      <vt:lpstr>Tjäderutbredning Sverige 1970-tal- 2000-talet</vt:lpstr>
      <vt:lpstr>PowerPoint-presentation</vt:lpstr>
      <vt:lpstr>Tjäderutbredning Finland 1970-tal till 2000-talet</vt:lpstr>
      <vt:lpstr>PowerPoint-presentation</vt:lpstr>
      <vt:lpstr>PowerPoint-presentation</vt:lpstr>
      <vt:lpstr>PowerPoint-presentation</vt:lpstr>
      <vt:lpstr>PowerPoint-presentation</vt:lpstr>
      <vt:lpstr>Tjädern – en gammelskogsart?</vt:lpstr>
      <vt:lpstr>PowerPoint-presentation</vt:lpstr>
      <vt:lpstr>Problem för tjädern</vt:lpstr>
      <vt:lpstr>PowerPoint-presentation</vt:lpstr>
      <vt:lpstr>PowerPoint-presentation</vt:lpstr>
      <vt:lpstr>PowerPoint-presentation</vt:lpstr>
      <vt:lpstr>PowerPoint-presentation</vt:lpstr>
      <vt:lpstr>Problem för tjädern</vt:lpstr>
      <vt:lpstr>Brist på tallföryngring kan hota tjädern på sikt?</vt:lpstr>
      <vt:lpstr>PowerPoint-presentation</vt:lpstr>
      <vt:lpstr>Problem för tjädern</vt:lpstr>
      <vt:lpstr>Stor andel ungskogar i södra Sverige</vt:lpstr>
      <vt:lpstr>PowerPoint-presentation</vt:lpstr>
      <vt:lpstr>   </vt:lpstr>
      <vt:lpstr>Problem för tjädern</vt:lpstr>
      <vt:lpstr>PowerPoint-presentation</vt:lpstr>
      <vt:lpstr>PowerPoint-presentation</vt:lpstr>
      <vt:lpstr> 400-500 vuxna trädstammar/ha ger bäst blåbärstäckning</vt:lpstr>
      <vt:lpstr>400-500 stammar/ha är tillräckligt skydd och ger bäst blåbärstäckning</vt:lpstr>
      <vt:lpstr>Problem för tjädern</vt:lpstr>
      <vt:lpstr>Överlevnad och predationsorsaker hos vuxna tjädrar</vt:lpstr>
      <vt:lpstr>Predation på bon och kycklingar</vt:lpstr>
      <vt:lpstr>PowerPoint-presentation</vt:lpstr>
      <vt:lpstr>PowerPoint-presentation</vt:lpstr>
      <vt:lpstr>Problem för tjädern</vt:lpstr>
      <vt:lpstr>Bättre tjäderförvaltning i Finland än i Sverige/Norge</vt:lpstr>
      <vt:lpstr>Forskningen pekar mot hyggesfritt</vt:lpstr>
      <vt:lpstr>Forskningen pekar mot hyggesfritt</vt:lpstr>
      <vt:lpstr>PowerPoint-presentation</vt:lpstr>
      <vt:lpstr>PowerPoint-presentation</vt:lpstr>
      <vt:lpstr>Sammanfattning - Våra viktigaste slutsatser</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Christer Johansson</dc:creator>
  <cp:lastModifiedBy>Christer Johansson</cp:lastModifiedBy>
  <cp:revision>31</cp:revision>
  <dcterms:created xsi:type="dcterms:W3CDTF">2021-08-26T15:09:50Z</dcterms:created>
  <dcterms:modified xsi:type="dcterms:W3CDTF">2021-09-08T09:15:53Z</dcterms:modified>
</cp:coreProperties>
</file>