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60" r:id="rId2"/>
    <p:sldId id="257" r:id="rId3"/>
    <p:sldId id="258" r:id="rId4"/>
    <p:sldId id="263" r:id="rId5"/>
    <p:sldId id="265" r:id="rId6"/>
    <p:sldId id="264" r:id="rId7"/>
    <p:sldId id="270" r:id="rId8"/>
    <p:sldId id="266" r:id="rId9"/>
    <p:sldId id="271" r:id="rId10"/>
    <p:sldId id="267" r:id="rId11"/>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9" d="100"/>
          <a:sy n="69" d="100"/>
        </p:scale>
        <p:origin x="56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4B82AF-F89F-4037-AFD5-DF167CF36DDA}" type="datetimeFigureOut">
              <a:rPr lang="sv-SE" smtClean="0"/>
              <a:t>2021-09-08</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F57A37-AAFD-499C-9981-964894B92084}" type="slidenum">
              <a:rPr lang="sv-SE" smtClean="0"/>
              <a:t>‹#›</a:t>
            </a:fld>
            <a:endParaRPr lang="sv-SE"/>
          </a:p>
        </p:txBody>
      </p:sp>
    </p:spTree>
    <p:extLst>
      <p:ext uri="{BB962C8B-B14F-4D97-AF65-F5344CB8AC3E}">
        <p14:creationId xmlns:p14="http://schemas.microsoft.com/office/powerpoint/2010/main" val="2310755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Presentation</a:t>
            </a:r>
            <a:r>
              <a:rPr lang="sv-SE" baseline="0" dirty="0"/>
              <a:t> av oss. Presentation och sammandrag av rapporten (kunskapssammanställning från &gt;100 forskarrapporter (260 referenser)).</a:t>
            </a:r>
          </a:p>
          <a:p>
            <a:endParaRPr lang="sv-SE" dirty="0"/>
          </a:p>
        </p:txBody>
      </p:sp>
      <p:sp>
        <p:nvSpPr>
          <p:cNvPr id="4" name="Platshållare för bildnummer 3"/>
          <p:cNvSpPr>
            <a:spLocks noGrp="1"/>
          </p:cNvSpPr>
          <p:nvPr>
            <p:ph type="sldNum" sz="quarter" idx="10"/>
          </p:nvPr>
        </p:nvSpPr>
        <p:spPr/>
        <p:txBody>
          <a:bodyPr/>
          <a:lstStyle/>
          <a:p>
            <a:fld id="{20E488C0-662C-41C4-885B-001414036DB8}" type="slidenum">
              <a:rPr lang="sv-SE" smtClean="0"/>
              <a:t>1</a:t>
            </a:fld>
            <a:endParaRPr lang="sv-SE"/>
          </a:p>
        </p:txBody>
      </p:sp>
    </p:spTree>
    <p:extLst>
      <p:ext uri="{BB962C8B-B14F-4D97-AF65-F5344CB8AC3E}">
        <p14:creationId xmlns:p14="http://schemas.microsoft.com/office/powerpoint/2010/main" val="7300359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524000" y="1122363"/>
            <a:ext cx="9144000" cy="2387600"/>
          </a:xfrm>
        </p:spPr>
        <p:txBody>
          <a:bodyPr anchor="b"/>
          <a:lstStyle>
            <a:lvl1pPr algn="ctr">
              <a:defRPr sz="6000"/>
            </a:lvl1pPr>
          </a:lstStyle>
          <a:p>
            <a:r>
              <a:rPr lang="sv-SE" smtClean="0"/>
              <a:t>Klicka här för att ändra format</a:t>
            </a:r>
            <a:endParaRPr lang="sv-SE"/>
          </a:p>
        </p:txBody>
      </p:sp>
      <p:sp>
        <p:nvSpPr>
          <p:cNvPr id="3" name="Underrubri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smtClean="0"/>
              <a:t>Klicka om du vill redigera mall för underrubrikformat</a:t>
            </a:r>
            <a:endParaRPr lang="sv-SE"/>
          </a:p>
        </p:txBody>
      </p:sp>
      <p:sp>
        <p:nvSpPr>
          <p:cNvPr id="4" name="Platshållare för datum 3"/>
          <p:cNvSpPr>
            <a:spLocks noGrp="1"/>
          </p:cNvSpPr>
          <p:nvPr>
            <p:ph type="dt" sz="half" idx="10"/>
          </p:nvPr>
        </p:nvSpPr>
        <p:spPr/>
        <p:txBody>
          <a:bodyPr/>
          <a:lstStyle/>
          <a:p>
            <a:fld id="{C934127E-1858-46C6-9B7C-C57709004AC4}" type="datetimeFigureOut">
              <a:rPr lang="sv-SE" smtClean="0"/>
              <a:t>2021-09-08</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E66342CF-626C-4F54-B6C3-3A2B0B74C1B2}" type="slidenum">
              <a:rPr lang="sv-SE" smtClean="0"/>
              <a:t>‹#›</a:t>
            </a:fld>
            <a:endParaRPr lang="sv-SE"/>
          </a:p>
        </p:txBody>
      </p:sp>
    </p:spTree>
    <p:extLst>
      <p:ext uri="{BB962C8B-B14F-4D97-AF65-F5344CB8AC3E}">
        <p14:creationId xmlns:p14="http://schemas.microsoft.com/office/powerpoint/2010/main" val="25575150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C934127E-1858-46C6-9B7C-C57709004AC4}" type="datetimeFigureOut">
              <a:rPr lang="sv-SE" smtClean="0"/>
              <a:t>2021-09-08</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E66342CF-626C-4F54-B6C3-3A2B0B74C1B2}" type="slidenum">
              <a:rPr lang="sv-SE" smtClean="0"/>
              <a:t>‹#›</a:t>
            </a:fld>
            <a:endParaRPr lang="sv-SE"/>
          </a:p>
        </p:txBody>
      </p:sp>
    </p:spTree>
    <p:extLst>
      <p:ext uri="{BB962C8B-B14F-4D97-AF65-F5344CB8AC3E}">
        <p14:creationId xmlns:p14="http://schemas.microsoft.com/office/powerpoint/2010/main" val="9930199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831850" y="1709738"/>
            <a:ext cx="10515600" cy="2852737"/>
          </a:xfrm>
        </p:spPr>
        <p:txBody>
          <a:bodyPr anchor="b"/>
          <a:lstStyle>
            <a:lvl1pPr>
              <a:defRPr sz="6000"/>
            </a:lvl1pPr>
          </a:lstStyle>
          <a:p>
            <a:r>
              <a:rPr lang="sv-SE" smtClean="0"/>
              <a:t>Klicka här för att ändra format</a:t>
            </a:r>
            <a:endParaRPr lang="sv-SE"/>
          </a:p>
        </p:txBody>
      </p:sp>
      <p:sp>
        <p:nvSpPr>
          <p:cNvPr id="3" name="Platshållare för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smtClean="0"/>
              <a:t>Redigera format för bakgrundstext</a:t>
            </a:r>
          </a:p>
        </p:txBody>
      </p:sp>
      <p:sp>
        <p:nvSpPr>
          <p:cNvPr id="4" name="Platshållare för datum 3"/>
          <p:cNvSpPr>
            <a:spLocks noGrp="1"/>
          </p:cNvSpPr>
          <p:nvPr>
            <p:ph type="dt" sz="half" idx="10"/>
          </p:nvPr>
        </p:nvSpPr>
        <p:spPr/>
        <p:txBody>
          <a:bodyPr/>
          <a:lstStyle/>
          <a:p>
            <a:fld id="{C934127E-1858-46C6-9B7C-C57709004AC4}" type="datetimeFigureOut">
              <a:rPr lang="sv-SE" smtClean="0"/>
              <a:t>2021-09-08</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E66342CF-626C-4F54-B6C3-3A2B0B74C1B2}" type="slidenum">
              <a:rPr lang="sv-SE" smtClean="0"/>
              <a:t>‹#›</a:t>
            </a:fld>
            <a:endParaRPr lang="sv-SE"/>
          </a:p>
        </p:txBody>
      </p:sp>
    </p:spTree>
    <p:extLst>
      <p:ext uri="{BB962C8B-B14F-4D97-AF65-F5344CB8AC3E}">
        <p14:creationId xmlns:p14="http://schemas.microsoft.com/office/powerpoint/2010/main" val="401541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sz="half" idx="1"/>
          </p:nvPr>
        </p:nvSpPr>
        <p:spPr>
          <a:xfrm>
            <a:off x="838200" y="1825625"/>
            <a:ext cx="5181600" cy="4351338"/>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half" idx="2"/>
          </p:nvPr>
        </p:nvSpPr>
        <p:spPr>
          <a:xfrm>
            <a:off x="6172200" y="1825625"/>
            <a:ext cx="5181600" cy="4351338"/>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datum 4"/>
          <p:cNvSpPr>
            <a:spLocks noGrp="1"/>
          </p:cNvSpPr>
          <p:nvPr>
            <p:ph type="dt" sz="half" idx="10"/>
          </p:nvPr>
        </p:nvSpPr>
        <p:spPr/>
        <p:txBody>
          <a:bodyPr/>
          <a:lstStyle/>
          <a:p>
            <a:fld id="{C934127E-1858-46C6-9B7C-C57709004AC4}" type="datetimeFigureOut">
              <a:rPr lang="sv-SE" smtClean="0"/>
              <a:t>2021-09-08</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E66342CF-626C-4F54-B6C3-3A2B0B74C1B2}" type="slidenum">
              <a:rPr lang="sv-SE" smtClean="0"/>
              <a:t>‹#›</a:t>
            </a:fld>
            <a:endParaRPr lang="sv-SE"/>
          </a:p>
        </p:txBody>
      </p:sp>
    </p:spTree>
    <p:extLst>
      <p:ext uri="{BB962C8B-B14F-4D97-AF65-F5344CB8AC3E}">
        <p14:creationId xmlns:p14="http://schemas.microsoft.com/office/powerpoint/2010/main" val="1771075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839788" y="365125"/>
            <a:ext cx="10515600" cy="1325563"/>
          </a:xfrm>
        </p:spPr>
        <p:txBody>
          <a:bodyPr/>
          <a:lstStyle/>
          <a:p>
            <a:r>
              <a:rPr lang="sv-SE" smtClean="0"/>
              <a:t>Klicka här för att ändra format</a:t>
            </a:r>
            <a:endParaRPr lang="sv-SE"/>
          </a:p>
        </p:txBody>
      </p:sp>
      <p:sp>
        <p:nvSpPr>
          <p:cNvPr id="3" name="Platshållare för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Redigera format för bakgrundstext</a:t>
            </a:r>
          </a:p>
        </p:txBody>
      </p:sp>
      <p:sp>
        <p:nvSpPr>
          <p:cNvPr id="4" name="Platshållare för innehåll 3"/>
          <p:cNvSpPr>
            <a:spLocks noGrp="1"/>
          </p:cNvSpPr>
          <p:nvPr>
            <p:ph sz="half" idx="2"/>
          </p:nvPr>
        </p:nvSpPr>
        <p:spPr>
          <a:xfrm>
            <a:off x="839788" y="2505075"/>
            <a:ext cx="5157787" cy="3684588"/>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Redigera format för bakgrundstext</a:t>
            </a:r>
          </a:p>
        </p:txBody>
      </p:sp>
      <p:sp>
        <p:nvSpPr>
          <p:cNvPr id="6" name="Platshållare för innehåll 5"/>
          <p:cNvSpPr>
            <a:spLocks noGrp="1"/>
          </p:cNvSpPr>
          <p:nvPr>
            <p:ph sz="quarter" idx="4"/>
          </p:nvPr>
        </p:nvSpPr>
        <p:spPr>
          <a:xfrm>
            <a:off x="6172200" y="2505075"/>
            <a:ext cx="5183188" cy="3684588"/>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7" name="Platshållare för datum 6"/>
          <p:cNvSpPr>
            <a:spLocks noGrp="1"/>
          </p:cNvSpPr>
          <p:nvPr>
            <p:ph type="dt" sz="half" idx="10"/>
          </p:nvPr>
        </p:nvSpPr>
        <p:spPr/>
        <p:txBody>
          <a:bodyPr/>
          <a:lstStyle/>
          <a:p>
            <a:fld id="{C934127E-1858-46C6-9B7C-C57709004AC4}" type="datetimeFigureOut">
              <a:rPr lang="sv-SE" smtClean="0"/>
              <a:t>2021-09-08</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E66342CF-626C-4F54-B6C3-3A2B0B74C1B2}" type="slidenum">
              <a:rPr lang="sv-SE" smtClean="0"/>
              <a:t>‹#›</a:t>
            </a:fld>
            <a:endParaRPr lang="sv-SE"/>
          </a:p>
        </p:txBody>
      </p:sp>
    </p:spTree>
    <p:extLst>
      <p:ext uri="{BB962C8B-B14F-4D97-AF65-F5344CB8AC3E}">
        <p14:creationId xmlns:p14="http://schemas.microsoft.com/office/powerpoint/2010/main" val="2624856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datum 2"/>
          <p:cNvSpPr>
            <a:spLocks noGrp="1"/>
          </p:cNvSpPr>
          <p:nvPr>
            <p:ph type="dt" sz="half" idx="10"/>
          </p:nvPr>
        </p:nvSpPr>
        <p:spPr/>
        <p:txBody>
          <a:bodyPr/>
          <a:lstStyle/>
          <a:p>
            <a:fld id="{C934127E-1858-46C6-9B7C-C57709004AC4}" type="datetimeFigureOut">
              <a:rPr lang="sv-SE" smtClean="0"/>
              <a:t>2021-09-08</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E66342CF-626C-4F54-B6C3-3A2B0B74C1B2}" type="slidenum">
              <a:rPr lang="sv-SE" smtClean="0"/>
              <a:t>‹#›</a:t>
            </a:fld>
            <a:endParaRPr lang="sv-SE"/>
          </a:p>
        </p:txBody>
      </p:sp>
    </p:spTree>
    <p:extLst>
      <p:ext uri="{BB962C8B-B14F-4D97-AF65-F5344CB8AC3E}">
        <p14:creationId xmlns:p14="http://schemas.microsoft.com/office/powerpoint/2010/main" val="29547409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C934127E-1858-46C6-9B7C-C57709004AC4}" type="datetimeFigureOut">
              <a:rPr lang="sv-SE" smtClean="0"/>
              <a:t>2021-09-08</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E66342CF-626C-4F54-B6C3-3A2B0B74C1B2}" type="slidenum">
              <a:rPr lang="sv-SE" smtClean="0"/>
              <a:t>‹#›</a:t>
            </a:fld>
            <a:endParaRPr lang="sv-SE"/>
          </a:p>
        </p:txBody>
      </p:sp>
    </p:spTree>
    <p:extLst>
      <p:ext uri="{BB962C8B-B14F-4D97-AF65-F5344CB8AC3E}">
        <p14:creationId xmlns:p14="http://schemas.microsoft.com/office/powerpoint/2010/main" val="2423338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smtClean="0"/>
              <a:t>Klicka här för att ändra format</a:t>
            </a:r>
            <a:endParaRPr lang="sv-SE"/>
          </a:p>
        </p:txBody>
      </p:sp>
      <p:sp>
        <p:nvSpPr>
          <p:cNvPr id="3" name="Platshållare för innehåll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smtClean="0"/>
              <a:t>Redigera format för bakgrundstext</a:t>
            </a:r>
          </a:p>
        </p:txBody>
      </p:sp>
      <p:sp>
        <p:nvSpPr>
          <p:cNvPr id="5" name="Platshållare för datum 4"/>
          <p:cNvSpPr>
            <a:spLocks noGrp="1"/>
          </p:cNvSpPr>
          <p:nvPr>
            <p:ph type="dt" sz="half" idx="10"/>
          </p:nvPr>
        </p:nvSpPr>
        <p:spPr/>
        <p:txBody>
          <a:bodyPr/>
          <a:lstStyle/>
          <a:p>
            <a:fld id="{C934127E-1858-46C6-9B7C-C57709004AC4}" type="datetimeFigureOut">
              <a:rPr lang="sv-SE" smtClean="0"/>
              <a:t>2021-09-08</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E66342CF-626C-4F54-B6C3-3A2B0B74C1B2}" type="slidenum">
              <a:rPr lang="sv-SE" smtClean="0"/>
              <a:t>‹#›</a:t>
            </a:fld>
            <a:endParaRPr lang="sv-SE"/>
          </a:p>
        </p:txBody>
      </p:sp>
    </p:spTree>
    <p:extLst>
      <p:ext uri="{BB962C8B-B14F-4D97-AF65-F5344CB8AC3E}">
        <p14:creationId xmlns:p14="http://schemas.microsoft.com/office/powerpoint/2010/main" val="6481304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smtClean="0"/>
              <a:t>Klicka här för att ändra format</a:t>
            </a:r>
            <a:endParaRPr lang="sv-SE"/>
          </a:p>
        </p:txBody>
      </p:sp>
      <p:sp>
        <p:nvSpPr>
          <p:cNvPr id="3" name="Platshållare för bild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smtClean="0"/>
              <a:t>Redigera format för bakgrundstext</a:t>
            </a:r>
          </a:p>
        </p:txBody>
      </p:sp>
      <p:sp>
        <p:nvSpPr>
          <p:cNvPr id="5" name="Platshållare för datum 4"/>
          <p:cNvSpPr>
            <a:spLocks noGrp="1"/>
          </p:cNvSpPr>
          <p:nvPr>
            <p:ph type="dt" sz="half" idx="10"/>
          </p:nvPr>
        </p:nvSpPr>
        <p:spPr/>
        <p:txBody>
          <a:bodyPr/>
          <a:lstStyle/>
          <a:p>
            <a:fld id="{C934127E-1858-46C6-9B7C-C57709004AC4}" type="datetimeFigureOut">
              <a:rPr lang="sv-SE" smtClean="0"/>
              <a:t>2021-09-08</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E66342CF-626C-4F54-B6C3-3A2B0B74C1B2}" type="slidenum">
              <a:rPr lang="sv-SE" smtClean="0"/>
              <a:t>‹#›</a:t>
            </a:fld>
            <a:endParaRPr lang="sv-SE"/>
          </a:p>
        </p:txBody>
      </p:sp>
    </p:spTree>
    <p:extLst>
      <p:ext uri="{BB962C8B-B14F-4D97-AF65-F5344CB8AC3E}">
        <p14:creationId xmlns:p14="http://schemas.microsoft.com/office/powerpoint/2010/main" val="38958898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lodrät text 2"/>
          <p:cNvSpPr>
            <a:spLocks noGrp="1"/>
          </p:cNvSpPr>
          <p:nvPr>
            <p:ph type="body" orient="vert" idx="1"/>
          </p:nvPr>
        </p:nvSpPr>
        <p:spPr/>
        <p:txBody>
          <a:bodyPr vert="eaVert"/>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C934127E-1858-46C6-9B7C-C57709004AC4}" type="datetimeFigureOut">
              <a:rPr lang="sv-SE" smtClean="0"/>
              <a:t>2021-09-08</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E66342CF-626C-4F54-B6C3-3A2B0B74C1B2}" type="slidenum">
              <a:rPr lang="sv-SE" smtClean="0"/>
              <a:t>‹#›</a:t>
            </a:fld>
            <a:endParaRPr lang="sv-SE"/>
          </a:p>
        </p:txBody>
      </p:sp>
    </p:spTree>
    <p:extLst>
      <p:ext uri="{BB962C8B-B14F-4D97-AF65-F5344CB8AC3E}">
        <p14:creationId xmlns:p14="http://schemas.microsoft.com/office/powerpoint/2010/main" val="7503621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8724900" y="365125"/>
            <a:ext cx="2628900" cy="5811838"/>
          </a:xfrm>
        </p:spPr>
        <p:txBody>
          <a:bodyPr vert="eaVert"/>
          <a:lstStyle/>
          <a:p>
            <a:r>
              <a:rPr lang="sv-SE" smtClean="0"/>
              <a:t>Klicka här för att ändra format</a:t>
            </a:r>
            <a:endParaRPr lang="sv-SE"/>
          </a:p>
        </p:txBody>
      </p:sp>
      <p:sp>
        <p:nvSpPr>
          <p:cNvPr id="3" name="Platshållare för lodrät text 2"/>
          <p:cNvSpPr>
            <a:spLocks noGrp="1"/>
          </p:cNvSpPr>
          <p:nvPr>
            <p:ph type="body" orient="vert" idx="1"/>
          </p:nvPr>
        </p:nvSpPr>
        <p:spPr>
          <a:xfrm>
            <a:off x="838200" y="365125"/>
            <a:ext cx="7734300" cy="5811838"/>
          </a:xfrm>
        </p:spPr>
        <p:txBody>
          <a:bodyPr vert="eaVert"/>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C934127E-1858-46C6-9B7C-C57709004AC4}" type="datetimeFigureOut">
              <a:rPr lang="sv-SE" smtClean="0"/>
              <a:t>2021-09-08</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E66342CF-626C-4F54-B6C3-3A2B0B74C1B2}" type="slidenum">
              <a:rPr lang="sv-SE" smtClean="0"/>
              <a:t>‹#›</a:t>
            </a:fld>
            <a:endParaRPr lang="sv-SE"/>
          </a:p>
        </p:txBody>
      </p:sp>
    </p:spTree>
    <p:extLst>
      <p:ext uri="{BB962C8B-B14F-4D97-AF65-F5344CB8AC3E}">
        <p14:creationId xmlns:p14="http://schemas.microsoft.com/office/powerpoint/2010/main" val="41692840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cSld name="Två innehålls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format</a:t>
            </a:r>
            <a:endParaRPr lang="en-US"/>
          </a:p>
        </p:txBody>
      </p:sp>
      <p:sp>
        <p:nvSpPr>
          <p:cNvPr id="4" name="Content Placeholder 3"/>
          <p:cNvSpPr>
            <a:spLocks noGrp="1"/>
          </p:cNvSpPr>
          <p:nvPr>
            <p:ph sz="half" idx="2"/>
          </p:nvPr>
        </p:nvSpPr>
        <p:spPr>
          <a:xfrm>
            <a:off x="6197600" y="1600201"/>
            <a:ext cx="53848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Date Placeholder 4"/>
          <p:cNvSpPr>
            <a:spLocks noGrp="1"/>
          </p:cNvSpPr>
          <p:nvPr>
            <p:ph type="dt" sz="half" idx="10"/>
          </p:nvPr>
        </p:nvSpPr>
        <p:spPr/>
        <p:txBody>
          <a:bodyPr/>
          <a:lstStyle/>
          <a:p>
            <a:fld id="{1A1F34B9-8849-4EA7-B789-D6D01424083A}" type="datetimeFigureOut">
              <a:rPr lang="sv-SE" smtClean="0"/>
              <a:t>2021-09-08</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62B5612D-452F-4283-B3B2-92322CA7D1D1}" type="slidenum">
              <a:rPr lang="sv-SE" smtClean="0"/>
              <a:t>‹#›</a:t>
            </a:fld>
            <a:endParaRPr lang="sv-SE"/>
          </a:p>
        </p:txBody>
      </p:sp>
      <p:sp>
        <p:nvSpPr>
          <p:cNvPr id="9" name="Content Placeholder 8"/>
          <p:cNvSpPr>
            <a:spLocks noGrp="1"/>
          </p:cNvSpPr>
          <p:nvPr>
            <p:ph sz="quarter" idx="13"/>
          </p:nvPr>
        </p:nvSpPr>
        <p:spPr>
          <a:xfrm>
            <a:off x="487680" y="1600200"/>
            <a:ext cx="5388864" cy="452628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Tree>
    <p:extLst>
      <p:ext uri="{BB962C8B-B14F-4D97-AF65-F5344CB8AC3E}">
        <p14:creationId xmlns:p14="http://schemas.microsoft.com/office/powerpoint/2010/main" val="2817675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smtClean="0"/>
              <a:t>Klicka här för att ändra format</a:t>
            </a:r>
            <a:endParaRPr lang="sv-SE"/>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34127E-1858-46C6-9B7C-C57709004AC4}" type="datetimeFigureOut">
              <a:rPr lang="sv-SE" smtClean="0"/>
              <a:t>2021-09-08</a:t>
            </a:fld>
            <a:endParaRPr lang="sv-SE"/>
          </a:p>
        </p:txBody>
      </p:sp>
      <p:sp>
        <p:nvSpPr>
          <p:cNvPr id="5" name="Platshållare för sidfo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6342CF-626C-4F54-B6C3-3A2B0B74C1B2}" type="slidenum">
              <a:rPr lang="sv-SE" smtClean="0"/>
              <a:t>‹#›</a:t>
            </a:fld>
            <a:endParaRPr lang="sv-SE"/>
          </a:p>
        </p:txBody>
      </p:sp>
    </p:spTree>
    <p:extLst>
      <p:ext uri="{BB962C8B-B14F-4D97-AF65-F5344CB8AC3E}">
        <p14:creationId xmlns:p14="http://schemas.microsoft.com/office/powerpoint/2010/main" val="32672273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 1" descr="TJÄDER / WESTERN CAPERCAILLIE (Tetrao urogallus) - Stäng / Close"/>
          <p:cNvPicPr/>
          <p:nvPr/>
        </p:nvPicPr>
        <p:blipFill>
          <a:blip r:embed="rId3">
            <a:extLst>
              <a:ext uri="{28A0092B-C50C-407E-A947-70E740481C1C}">
                <a14:useLocalDpi xmlns:a14="http://schemas.microsoft.com/office/drawing/2010/main" val="0"/>
              </a:ext>
            </a:extLst>
          </a:blip>
          <a:srcRect/>
          <a:stretch>
            <a:fillRect/>
          </a:stretch>
        </p:blipFill>
        <p:spPr bwMode="auto">
          <a:xfrm>
            <a:off x="979053" y="0"/>
            <a:ext cx="10160001" cy="6858000"/>
          </a:xfrm>
          <a:prstGeom prst="rect">
            <a:avLst/>
          </a:prstGeom>
          <a:noFill/>
          <a:ln>
            <a:noFill/>
          </a:ln>
        </p:spPr>
      </p:pic>
      <p:sp>
        <p:nvSpPr>
          <p:cNvPr id="7" name="textruta 6"/>
          <p:cNvSpPr txBox="1"/>
          <p:nvPr/>
        </p:nvSpPr>
        <p:spPr>
          <a:xfrm>
            <a:off x="2170545" y="434109"/>
            <a:ext cx="6419273" cy="1200329"/>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sv-SE" sz="3600" dirty="0" smtClean="0">
                <a:latin typeface="Cambria" panose="02040503050406030204" pitchFamily="18" charset="0"/>
                <a:ea typeface="Cambria" panose="02040503050406030204" pitchFamily="18" charset="0"/>
              </a:rPr>
              <a:t>Vad säger den </a:t>
            </a:r>
            <a:r>
              <a:rPr lang="sv-SE" sz="3600" dirty="0" err="1" smtClean="0">
                <a:latin typeface="Cambria" panose="02040503050406030204" pitchFamily="18" charset="0"/>
                <a:ea typeface="Cambria" panose="02040503050406030204" pitchFamily="18" charset="0"/>
              </a:rPr>
              <a:t>artvisa</a:t>
            </a:r>
            <a:r>
              <a:rPr lang="sv-SE" sz="3600" dirty="0" smtClean="0">
                <a:latin typeface="Cambria" panose="02040503050406030204" pitchFamily="18" charset="0"/>
                <a:ea typeface="Cambria" panose="02040503050406030204" pitchFamily="18" charset="0"/>
              </a:rPr>
              <a:t> vägledningen för tjäder?</a:t>
            </a:r>
            <a:endParaRPr lang="sv-SE" sz="3600" dirty="0">
              <a:latin typeface="Cambria" panose="02040503050406030204" pitchFamily="18" charset="0"/>
              <a:ea typeface="Cambria" panose="02040503050406030204" pitchFamily="18" charset="0"/>
            </a:endParaRPr>
          </a:p>
        </p:txBody>
      </p:sp>
      <p:pic>
        <p:nvPicPr>
          <p:cNvPr id="4" name="Bild 1" descr="https://jordbruksverket.se/images/18.30e366ed16cf56c31949925c/1567605835613/EU-logo-jordbruksfonden-farg.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251641" y="4449244"/>
            <a:ext cx="1774825" cy="1691005"/>
          </a:xfrm>
          <a:prstGeom prst="rect">
            <a:avLst/>
          </a:prstGeom>
          <a:noFill/>
          <a:ln>
            <a:noFill/>
          </a:ln>
        </p:spPr>
      </p:pic>
    </p:spTree>
    <p:extLst>
      <p:ext uri="{BB962C8B-B14F-4D97-AF65-F5344CB8AC3E}">
        <p14:creationId xmlns:p14="http://schemas.microsoft.com/office/powerpoint/2010/main" val="17960434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ubrik 8"/>
          <p:cNvSpPr>
            <a:spLocks noGrp="1"/>
          </p:cNvSpPr>
          <p:nvPr>
            <p:ph type="title"/>
          </p:nvPr>
        </p:nvSpPr>
        <p:spPr>
          <a:xfrm>
            <a:off x="1524000" y="175490"/>
            <a:ext cx="9144000" cy="1188181"/>
          </a:xfrm>
        </p:spPr>
        <p:txBody>
          <a:bodyPr>
            <a:normAutofit/>
          </a:bodyPr>
          <a:lstStyle/>
          <a:p>
            <a:pPr algn="ctr">
              <a:lnSpc>
                <a:spcPct val="115000"/>
              </a:lnSpc>
              <a:spcBef>
                <a:spcPts val="0"/>
              </a:spcBef>
              <a:spcAft>
                <a:spcPts val="1000"/>
              </a:spcAft>
            </a:pPr>
            <a:r>
              <a:rPr lang="sv-SE" sz="2800" b="1" dirty="0" smtClean="0">
                <a:solidFill>
                  <a:srgbClr val="080808"/>
                </a:solidFill>
                <a:latin typeface="Cambria" panose="02040503050406030204" pitchFamily="18" charset="0"/>
                <a:ea typeface="Cambria" panose="02040503050406030204" pitchFamily="18" charset="0"/>
                <a:cs typeface="Times New Roman"/>
              </a:rPr>
              <a:t>Lekplatsområdet</a:t>
            </a:r>
            <a:endParaRPr lang="sv-SE" sz="2800" b="1" dirty="0">
              <a:solidFill>
                <a:srgbClr val="080808"/>
              </a:solidFill>
              <a:latin typeface="Cambria" panose="02040503050406030204" pitchFamily="18" charset="0"/>
              <a:ea typeface="Cambria" panose="02040503050406030204" pitchFamily="18" charset="0"/>
              <a:cs typeface="Times New Roman"/>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8829" y="1442683"/>
            <a:ext cx="3295650" cy="3419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008" y="4941169"/>
            <a:ext cx="3343275" cy="1628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Platshållare för innehåll 1"/>
          <p:cNvSpPr>
            <a:spLocks noGrp="1"/>
          </p:cNvSpPr>
          <p:nvPr>
            <p:ph sz="half" idx="2"/>
          </p:nvPr>
        </p:nvSpPr>
        <p:spPr>
          <a:xfrm>
            <a:off x="5994400" y="1600201"/>
            <a:ext cx="5588000" cy="4525963"/>
          </a:xfrm>
        </p:spPr>
        <p:txBody>
          <a:bodyPr>
            <a:normAutofit fontScale="92500" lnSpcReduction="10000"/>
          </a:bodyPr>
          <a:lstStyle/>
          <a:p>
            <a:r>
              <a:rPr lang="sv-SE" dirty="0">
                <a:latin typeface="Cambria" panose="02040503050406030204" pitchFamily="18" charset="0"/>
                <a:ea typeface="Cambria" panose="02040503050406030204" pitchFamily="18" charset="0"/>
              </a:rPr>
              <a:t>I samband med leken försvarar varje tupp ett 1−3 hektar stort område </a:t>
            </a:r>
            <a:r>
              <a:rPr lang="sv-SE" dirty="0" smtClean="0">
                <a:latin typeface="Cambria" panose="02040503050406030204" pitchFamily="18" charset="0"/>
                <a:ea typeface="Cambria" panose="02040503050406030204" pitchFamily="18" charset="0"/>
              </a:rPr>
              <a:t>i vilket </a:t>
            </a:r>
            <a:r>
              <a:rPr lang="sv-SE" dirty="0">
                <a:latin typeface="Cambria" panose="02040503050406030204" pitchFamily="18" charset="0"/>
                <a:ea typeface="Cambria" panose="02040503050406030204" pitchFamily="18" charset="0"/>
              </a:rPr>
              <a:t>lekplatsen ingår; ofta är dessa områden belägna som ojämna ”tårtbitar” </a:t>
            </a:r>
            <a:r>
              <a:rPr lang="sv-SE" dirty="0" smtClean="0">
                <a:latin typeface="Cambria" panose="02040503050406030204" pitchFamily="18" charset="0"/>
                <a:ea typeface="Cambria" panose="02040503050406030204" pitchFamily="18" charset="0"/>
              </a:rPr>
              <a:t>runt lekcentrum.</a:t>
            </a:r>
          </a:p>
          <a:p>
            <a:r>
              <a:rPr lang="sv-SE" dirty="0">
                <a:latin typeface="Cambria" panose="02040503050406030204" pitchFamily="18" charset="0"/>
                <a:ea typeface="Cambria" panose="02040503050406030204" pitchFamily="18" charset="0"/>
                <a:cs typeface="Times New Roman" panose="02020603050405020304" pitchFamily="18" charset="0"/>
              </a:rPr>
              <a:t>Tumregeln 1-3 ha multiplicerat med antalet tuppar kan ge vägledning om storleken</a:t>
            </a:r>
            <a:r>
              <a:rPr lang="sv-SE" dirty="0" smtClean="0">
                <a:latin typeface="Cambria" panose="02040503050406030204" pitchFamily="18" charset="0"/>
                <a:ea typeface="Cambria" panose="02040503050406030204" pitchFamily="18" charset="0"/>
                <a:cs typeface="Times New Roman" panose="02020603050405020304" pitchFamily="18" charset="0"/>
              </a:rPr>
              <a:t>. </a:t>
            </a:r>
            <a:endParaRPr lang="sv-SE" dirty="0" smtClean="0">
              <a:latin typeface="Cambria" panose="02040503050406030204" pitchFamily="18" charset="0"/>
              <a:ea typeface="Cambria" panose="02040503050406030204" pitchFamily="18" charset="0"/>
            </a:endParaRPr>
          </a:p>
          <a:p>
            <a:r>
              <a:rPr lang="sv-SE" dirty="0" smtClean="0">
                <a:latin typeface="Cambria" panose="02040503050406030204" pitchFamily="18" charset="0"/>
                <a:ea typeface="Cambria" panose="02040503050406030204" pitchFamily="18" charset="0"/>
              </a:rPr>
              <a:t>Generellt </a:t>
            </a:r>
            <a:r>
              <a:rPr lang="sv-SE" dirty="0">
                <a:latin typeface="Cambria" panose="02040503050406030204" pitchFamily="18" charset="0"/>
                <a:ea typeface="Cambria" panose="02040503050406030204" pitchFamily="18" charset="0"/>
              </a:rPr>
              <a:t>gäller att undvika eller i görligaste mån begränsa skogliga åtgärder </a:t>
            </a:r>
            <a:r>
              <a:rPr lang="sv-SE" dirty="0" smtClean="0">
                <a:latin typeface="Cambria" panose="02040503050406030204" pitchFamily="18" charset="0"/>
                <a:ea typeface="Cambria" panose="02040503050406030204" pitchFamily="18" charset="0"/>
              </a:rPr>
              <a:t>kring lekcentrum</a:t>
            </a:r>
            <a:r>
              <a:rPr lang="sv-SE" dirty="0">
                <a:latin typeface="Cambria" panose="02040503050406030204" pitchFamily="18" charset="0"/>
                <a:ea typeface="Cambria" panose="02040503050406030204" pitchFamily="18" charset="0"/>
              </a:rPr>
              <a:t>. Ett småskaligt och försiktigt virkesuttag genom hyggesfria metoder kan </a:t>
            </a:r>
            <a:r>
              <a:rPr lang="sv-SE" dirty="0" smtClean="0">
                <a:latin typeface="Cambria" panose="02040503050406030204" pitchFamily="18" charset="0"/>
                <a:ea typeface="Cambria" panose="02040503050406030204" pitchFamily="18" charset="0"/>
              </a:rPr>
              <a:t>i vissa </a:t>
            </a:r>
            <a:r>
              <a:rPr lang="sv-SE" dirty="0">
                <a:latin typeface="Cambria" panose="02040503050406030204" pitchFamily="18" charset="0"/>
                <a:ea typeface="Cambria" panose="02040503050406030204" pitchFamily="18" charset="0"/>
              </a:rPr>
              <a:t>fall vara möjligt i området inom 200 m från </a:t>
            </a:r>
            <a:r>
              <a:rPr lang="sv-SE" dirty="0" smtClean="0">
                <a:latin typeface="Cambria" panose="02040503050406030204" pitchFamily="18" charset="0"/>
                <a:ea typeface="Cambria" panose="02040503050406030204" pitchFamily="18" charset="0"/>
              </a:rPr>
              <a:t>lekcentrum   (10-15 ha)</a:t>
            </a:r>
            <a:endParaRPr lang="sv-SE"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8975519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ubrik 8"/>
          <p:cNvSpPr>
            <a:spLocks noGrp="1"/>
          </p:cNvSpPr>
          <p:nvPr>
            <p:ph type="title"/>
          </p:nvPr>
        </p:nvSpPr>
        <p:spPr>
          <a:xfrm>
            <a:off x="888829" y="214996"/>
            <a:ext cx="10243127" cy="1188181"/>
          </a:xfrm>
        </p:spPr>
        <p:txBody>
          <a:bodyPr>
            <a:normAutofit/>
          </a:bodyPr>
          <a:lstStyle/>
          <a:p>
            <a:pPr algn="ctr">
              <a:lnSpc>
                <a:spcPct val="115000"/>
              </a:lnSpc>
              <a:spcBef>
                <a:spcPts val="0"/>
              </a:spcBef>
              <a:spcAft>
                <a:spcPts val="1000"/>
              </a:spcAft>
            </a:pPr>
            <a:r>
              <a:rPr lang="sv-SE" sz="2800" b="1" dirty="0" smtClean="0">
                <a:solidFill>
                  <a:srgbClr val="080808"/>
                </a:solidFill>
                <a:latin typeface="Cambria" panose="02040503050406030204" pitchFamily="18" charset="0"/>
                <a:ea typeface="Cambria" panose="02040503050406030204" pitchFamily="18" charset="0"/>
                <a:cs typeface="Times New Roman"/>
              </a:rPr>
              <a:t>Inre upptagningsområdet (200-500m från centrum), ca 80 ha</a:t>
            </a:r>
            <a:endParaRPr lang="sv-SE" sz="2800" b="1" dirty="0">
              <a:solidFill>
                <a:srgbClr val="080808"/>
              </a:solidFill>
              <a:latin typeface="Cambria" panose="02040503050406030204" pitchFamily="18" charset="0"/>
              <a:ea typeface="Cambria" panose="02040503050406030204" pitchFamily="18" charset="0"/>
              <a:cs typeface="Times New Roman"/>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8829" y="1442683"/>
            <a:ext cx="3295650" cy="3419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008" y="4941169"/>
            <a:ext cx="3343275" cy="1628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Platshållare för innehåll 1"/>
          <p:cNvSpPr>
            <a:spLocks noGrp="1"/>
          </p:cNvSpPr>
          <p:nvPr>
            <p:ph sz="half" idx="2"/>
          </p:nvPr>
        </p:nvSpPr>
        <p:spPr>
          <a:xfrm>
            <a:off x="4581236" y="1600201"/>
            <a:ext cx="7001164" cy="5077690"/>
          </a:xfrm>
        </p:spPr>
        <p:txBody>
          <a:bodyPr>
            <a:normAutofit/>
          </a:bodyPr>
          <a:lstStyle/>
          <a:p>
            <a:pPr marL="0" lvl="0" indent="0">
              <a:lnSpc>
                <a:spcPct val="107000"/>
              </a:lnSpc>
              <a:spcAft>
                <a:spcPts val="800"/>
              </a:spcAft>
              <a:buNone/>
            </a:pPr>
            <a:r>
              <a:rPr lang="sv-SE" sz="2000" dirty="0">
                <a:latin typeface="Cambria" panose="02040503050406030204" pitchFamily="18" charset="0"/>
                <a:ea typeface="Calibri" panose="020F0502020204030204" pitchFamily="34" charset="0"/>
                <a:cs typeface="Times New Roman" panose="02020603050405020304" pitchFamily="18" charset="0"/>
              </a:rPr>
              <a:t>Vägledningen för tjäder anger </a:t>
            </a:r>
            <a:r>
              <a:rPr lang="sv-SE" sz="2000" dirty="0" smtClean="0">
                <a:latin typeface="Cambria" panose="02040503050406030204" pitchFamily="18" charset="0"/>
                <a:ea typeface="Calibri" panose="020F0502020204030204" pitchFamily="34" charset="0"/>
                <a:cs typeface="Times New Roman" panose="02020603050405020304" pitchFamily="18" charset="0"/>
              </a:rPr>
              <a:t>att:</a:t>
            </a:r>
          </a:p>
          <a:p>
            <a:pPr lvl="0">
              <a:lnSpc>
                <a:spcPct val="107000"/>
              </a:lnSpc>
              <a:spcAft>
                <a:spcPts val="800"/>
              </a:spcAft>
              <a:buFont typeface="Wingdings" panose="05000000000000000000" pitchFamily="2" charset="2"/>
              <a:buChar char="ü"/>
            </a:pPr>
            <a:r>
              <a:rPr lang="sv-SE" sz="2000" dirty="0" smtClean="0">
                <a:latin typeface="Cambria" panose="02040503050406030204" pitchFamily="18" charset="0"/>
                <a:ea typeface="Calibri" panose="020F0502020204030204" pitchFamily="34" charset="0"/>
                <a:cs typeface="Times New Roman" panose="02020603050405020304" pitchFamily="18" charset="0"/>
              </a:rPr>
              <a:t>”</a:t>
            </a:r>
            <a:r>
              <a:rPr lang="sv-SE" sz="2000" dirty="0">
                <a:latin typeface="Cambria" panose="02040503050406030204" pitchFamily="18" charset="0"/>
                <a:ea typeface="Calibri" panose="020F0502020204030204" pitchFamily="34" charset="0"/>
                <a:cs typeface="Times New Roman" panose="02020603050405020304" pitchFamily="18" charset="0"/>
              </a:rPr>
              <a:t>Längre ut från lekcentrum kan man ta upp hyggen i gradvis ökande storlek, inom 200–500 m bör den avverkade ytan vid ett enskilt tillfälle inte överskrida 1 hektar för att undvika alltför stora och snabba förändringar”. </a:t>
            </a:r>
            <a:endParaRPr lang="sv-SE" sz="2000" dirty="0" smtClean="0">
              <a:latin typeface="Cambria" panose="02040503050406030204" pitchFamily="18" charset="0"/>
              <a:ea typeface="Calibri" panose="020F0502020204030204" pitchFamily="34" charset="0"/>
              <a:cs typeface="Times New Roman" panose="02020603050405020304" pitchFamily="18" charset="0"/>
            </a:endParaRPr>
          </a:p>
          <a:p>
            <a:pPr lvl="0">
              <a:lnSpc>
                <a:spcPct val="107000"/>
              </a:lnSpc>
              <a:spcAft>
                <a:spcPts val="800"/>
              </a:spcAft>
              <a:buFont typeface="Wingdings" panose="05000000000000000000" pitchFamily="2" charset="2"/>
              <a:buChar char="ü"/>
            </a:pPr>
            <a:r>
              <a:rPr lang="sv-SE" sz="2000" dirty="0" smtClean="0">
                <a:latin typeface="Cambria" panose="02040503050406030204" pitchFamily="18" charset="0"/>
                <a:ea typeface="Calibri" panose="020F0502020204030204" pitchFamily="34" charset="0"/>
                <a:cs typeface="Times New Roman" panose="02020603050405020304" pitchFamily="18" charset="0"/>
              </a:rPr>
              <a:t>”</a:t>
            </a:r>
            <a:r>
              <a:rPr lang="sv-SE" sz="2000" dirty="0">
                <a:latin typeface="Cambria" panose="02040503050406030204" pitchFamily="18" charset="0"/>
                <a:ea typeface="Calibri" panose="020F0502020204030204" pitchFamily="34" charset="0"/>
                <a:cs typeface="Times New Roman" panose="02020603050405020304" pitchFamily="18" charset="0"/>
              </a:rPr>
              <a:t>Undantag kan göras i de fall det handlar om avverkning av täta granplanteringar och andra helt tjäderovänliga miljöer så länge landskapets samlade värden inte försämras.” </a:t>
            </a:r>
            <a:endParaRPr lang="sv-SE" sz="2000" dirty="0">
              <a:latin typeface="Calibri" panose="020F0502020204030204" pitchFamily="34" charset="0"/>
              <a:ea typeface="Calibri" panose="020F0502020204030204" pitchFamily="34" charset="0"/>
              <a:cs typeface="Times New Roman" panose="02020603050405020304" pitchFamily="18" charset="0"/>
            </a:endParaRPr>
          </a:p>
          <a:p>
            <a:pPr>
              <a:buFont typeface="Wingdings" panose="05000000000000000000" pitchFamily="2" charset="2"/>
              <a:buChar char="ü"/>
            </a:pPr>
            <a:r>
              <a:rPr lang="sv-SE" sz="2000" dirty="0" smtClean="0">
                <a:latin typeface="Cambria" panose="02040503050406030204" pitchFamily="18" charset="0"/>
                <a:ea typeface="Calibri" panose="020F0502020204030204" pitchFamily="34" charset="0"/>
                <a:cs typeface="Times New Roman" panose="02020603050405020304" pitchFamily="18" charset="0"/>
              </a:rPr>
              <a:t> ”</a:t>
            </a:r>
            <a:r>
              <a:rPr lang="sv-SE" sz="2000" dirty="0">
                <a:latin typeface="Cambria" panose="02040503050406030204" pitchFamily="18" charset="0"/>
                <a:ea typeface="Calibri" panose="020F0502020204030204" pitchFamily="34" charset="0"/>
                <a:cs typeface="Times New Roman" panose="02020603050405020304" pitchFamily="18" charset="0"/>
              </a:rPr>
              <a:t>Det är önskvärt att högst 25 % av ytan inom 500 meter från lekcentrum består av öppna marker, hyggen, ungskog, </a:t>
            </a:r>
            <a:r>
              <a:rPr lang="sv-SE" sz="2000" dirty="0" err="1">
                <a:latin typeface="Cambria" panose="02040503050406030204" pitchFamily="18" charset="0"/>
                <a:ea typeface="Calibri" panose="020F0502020204030204" pitchFamily="34" charset="0"/>
                <a:cs typeface="Times New Roman" panose="02020603050405020304" pitchFamily="18" charset="0"/>
              </a:rPr>
              <a:t>enskiktad</a:t>
            </a:r>
            <a:r>
              <a:rPr lang="sv-SE" sz="2000" dirty="0">
                <a:latin typeface="Cambria" panose="02040503050406030204" pitchFamily="18" charset="0"/>
                <a:ea typeface="Calibri" panose="020F0502020204030204" pitchFamily="34" charset="0"/>
                <a:cs typeface="Times New Roman" panose="02020603050405020304" pitchFamily="18" charset="0"/>
              </a:rPr>
              <a:t> granskog och annan skog utan tillräckliga kvaliteter för att hysa tjäder.”</a:t>
            </a:r>
            <a:endParaRPr lang="sv-SE" sz="20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9456056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ubrik 8"/>
          <p:cNvSpPr>
            <a:spLocks noGrp="1"/>
          </p:cNvSpPr>
          <p:nvPr>
            <p:ph type="title"/>
          </p:nvPr>
        </p:nvSpPr>
        <p:spPr>
          <a:xfrm>
            <a:off x="888829" y="214996"/>
            <a:ext cx="10243127" cy="1188181"/>
          </a:xfrm>
        </p:spPr>
        <p:txBody>
          <a:bodyPr>
            <a:normAutofit/>
          </a:bodyPr>
          <a:lstStyle/>
          <a:p>
            <a:pPr lvl="0" algn="ctr">
              <a:lnSpc>
                <a:spcPct val="107000"/>
              </a:lnSpc>
              <a:spcBef>
                <a:spcPts val="1000"/>
              </a:spcBef>
              <a:spcAft>
                <a:spcPts val="800"/>
              </a:spcAft>
            </a:pPr>
            <a:r>
              <a:rPr lang="sv-SE" sz="2800" b="1" dirty="0">
                <a:solidFill>
                  <a:prstClr val="black"/>
                </a:solidFill>
                <a:latin typeface="Cambria" panose="02040503050406030204" pitchFamily="18" charset="0"/>
                <a:ea typeface="Calibri" panose="020F0502020204030204" pitchFamily="34" charset="0"/>
                <a:cs typeface="Times New Roman" panose="02020603050405020304" pitchFamily="18" charset="0"/>
              </a:rPr>
              <a:t>Vår rekommendation för </a:t>
            </a:r>
            <a:r>
              <a:rPr lang="sv-SE" sz="2800" b="1" dirty="0" smtClean="0">
                <a:solidFill>
                  <a:prstClr val="black"/>
                </a:solidFill>
                <a:latin typeface="Cambria" panose="02040503050406030204" pitchFamily="18" charset="0"/>
                <a:ea typeface="Calibri" panose="020F0502020204030204" pitchFamily="34" charset="0"/>
                <a:cs typeface="Times New Roman" panose="02020603050405020304" pitchFamily="18" charset="0"/>
              </a:rPr>
              <a:t>inre upptagningsområdet</a:t>
            </a:r>
            <a:r>
              <a:rPr lang="sv-SE" sz="2800" b="1" dirty="0">
                <a:solidFill>
                  <a:prstClr val="black"/>
                </a:solidFill>
                <a:latin typeface="Cambria" panose="02040503050406030204" pitchFamily="18" charset="0"/>
                <a:ea typeface="Calibri" panose="020F0502020204030204" pitchFamily="34" charset="0"/>
                <a:cs typeface="Times New Roman" panose="02020603050405020304" pitchFamily="18" charset="0"/>
              </a:rPr>
              <a:t/>
            </a:r>
            <a:br>
              <a:rPr lang="sv-SE" sz="2800" b="1" dirty="0">
                <a:solidFill>
                  <a:prstClr val="black"/>
                </a:solidFill>
                <a:latin typeface="Cambria" panose="02040503050406030204" pitchFamily="18" charset="0"/>
                <a:ea typeface="Calibri" panose="020F0502020204030204" pitchFamily="34" charset="0"/>
                <a:cs typeface="Times New Roman" panose="02020603050405020304" pitchFamily="18" charset="0"/>
              </a:rPr>
            </a:br>
            <a:endParaRPr lang="sv-SE" sz="2800" b="1" dirty="0">
              <a:solidFill>
                <a:srgbClr val="080808"/>
              </a:solidFill>
              <a:latin typeface="Cambria" panose="02040503050406030204" pitchFamily="18" charset="0"/>
              <a:ea typeface="Cambria" panose="02040503050406030204" pitchFamily="18" charset="0"/>
              <a:cs typeface="Times New Roman"/>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8829" y="1442683"/>
            <a:ext cx="3295650" cy="3419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008" y="4941169"/>
            <a:ext cx="3343275" cy="1628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Platshållare för innehåll 1"/>
          <p:cNvSpPr>
            <a:spLocks noGrp="1"/>
          </p:cNvSpPr>
          <p:nvPr>
            <p:ph sz="half" idx="2"/>
          </p:nvPr>
        </p:nvSpPr>
        <p:spPr>
          <a:xfrm>
            <a:off x="4682836" y="1230747"/>
            <a:ext cx="7001164" cy="5077690"/>
          </a:xfrm>
        </p:spPr>
        <p:txBody>
          <a:bodyPr>
            <a:normAutofit/>
          </a:bodyPr>
          <a:lstStyle/>
          <a:p>
            <a:pPr>
              <a:lnSpc>
                <a:spcPct val="107000"/>
              </a:lnSpc>
              <a:spcAft>
                <a:spcPts val="800"/>
              </a:spcAft>
              <a:buFont typeface="Wingdings" panose="05000000000000000000" pitchFamily="2" charset="2"/>
              <a:buChar char="ü"/>
            </a:pPr>
            <a:r>
              <a:rPr lang="sv-SE" dirty="0" smtClean="0">
                <a:latin typeface="Cambria" panose="02040503050406030204" pitchFamily="18" charset="0"/>
                <a:ea typeface="Calibri" panose="020F0502020204030204" pitchFamily="34" charset="0"/>
                <a:cs typeface="Times New Roman" panose="02020603050405020304" pitchFamily="18" charset="0"/>
              </a:rPr>
              <a:t>Det </a:t>
            </a:r>
            <a:r>
              <a:rPr lang="sv-SE" dirty="0">
                <a:latin typeface="Cambria" panose="02040503050406030204" pitchFamily="18" charset="0"/>
                <a:ea typeface="Calibri" panose="020F0502020204030204" pitchFamily="34" charset="0"/>
                <a:cs typeface="Times New Roman" panose="02020603050405020304" pitchFamily="18" charset="0"/>
              </a:rPr>
              <a:t>absolut bästa för tjädern är att skogsbruket sker med hyggesfria metoder. Detta innebär i praktiken olika former av </a:t>
            </a:r>
            <a:r>
              <a:rPr lang="sv-SE" dirty="0" err="1">
                <a:latin typeface="Cambria" panose="02040503050406030204" pitchFamily="18" charset="0"/>
                <a:ea typeface="Calibri" panose="020F0502020204030204" pitchFamily="34" charset="0"/>
                <a:cs typeface="Times New Roman" panose="02020603050405020304" pitchFamily="18" charset="0"/>
              </a:rPr>
              <a:t>blädning</a:t>
            </a:r>
            <a:r>
              <a:rPr lang="sv-SE" dirty="0">
                <a:latin typeface="Cambria" panose="02040503050406030204" pitchFamily="18" charset="0"/>
                <a:ea typeface="Calibri" panose="020F0502020204030204" pitchFamily="34" charset="0"/>
                <a:cs typeface="Times New Roman" panose="02020603050405020304" pitchFamily="18" charset="0"/>
              </a:rPr>
              <a:t> och </a:t>
            </a:r>
            <a:r>
              <a:rPr lang="sv-SE" dirty="0" err="1">
                <a:latin typeface="Cambria" panose="02040503050406030204" pitchFamily="18" charset="0"/>
                <a:ea typeface="Calibri" panose="020F0502020204030204" pitchFamily="34" charset="0"/>
                <a:cs typeface="Times New Roman" panose="02020603050405020304" pitchFamily="18" charset="0"/>
              </a:rPr>
              <a:t>luckhuggning</a:t>
            </a:r>
            <a:r>
              <a:rPr lang="sv-SE" dirty="0">
                <a:latin typeface="Cambria" panose="02040503050406030204" pitchFamily="18" charset="0"/>
                <a:ea typeface="Calibri" panose="020F0502020204030204" pitchFamily="34" charset="0"/>
                <a:cs typeface="Times New Roman" panose="02020603050405020304" pitchFamily="18" charset="0"/>
              </a:rPr>
              <a:t>, där de öppna ytorna helst hålls under 0,5 ha. Luckor på 0,2-0,3 ha är inga problem för tjädern, men blir de större riskerar de att påverka tjädern negativt.  </a:t>
            </a:r>
            <a:endParaRPr lang="sv-SE" dirty="0">
              <a:latin typeface="Calibri" panose="020F0502020204030204" pitchFamily="34" charset="0"/>
              <a:ea typeface="Calibri" panose="020F0502020204030204" pitchFamily="34" charset="0"/>
              <a:cs typeface="Times New Roman" panose="02020603050405020304" pitchFamily="18" charset="0"/>
            </a:endParaRPr>
          </a:p>
          <a:p>
            <a:pPr>
              <a:buFont typeface="Wingdings" panose="05000000000000000000" pitchFamily="2" charset="2"/>
              <a:buChar char="ü"/>
            </a:pPr>
            <a:r>
              <a:rPr lang="sv-SE" dirty="0" smtClean="0">
                <a:latin typeface="Cambria" panose="02040503050406030204" pitchFamily="18" charset="0"/>
                <a:ea typeface="Calibri" panose="020F0502020204030204" pitchFamily="34" charset="0"/>
                <a:cs typeface="Times New Roman" panose="02020603050405020304" pitchFamily="18" charset="0"/>
              </a:rPr>
              <a:t>Om man skall avverka 1 ha stora ytor, </a:t>
            </a:r>
            <a:r>
              <a:rPr lang="sv-SE" dirty="0">
                <a:latin typeface="Cambria" panose="02040503050406030204" pitchFamily="18" charset="0"/>
                <a:ea typeface="Calibri" panose="020F0502020204030204" pitchFamily="34" charset="0"/>
                <a:cs typeface="Times New Roman" panose="02020603050405020304" pitchFamily="18" charset="0"/>
              </a:rPr>
              <a:t>dela upp </a:t>
            </a:r>
            <a:r>
              <a:rPr lang="sv-SE" dirty="0" smtClean="0">
                <a:latin typeface="Cambria" panose="02040503050406030204" pitchFamily="18" charset="0"/>
                <a:ea typeface="Calibri" panose="020F0502020204030204" pitchFamily="34" charset="0"/>
                <a:cs typeface="Times New Roman" panose="02020603050405020304" pitchFamily="18" charset="0"/>
              </a:rPr>
              <a:t>dessa eller göra de </a:t>
            </a:r>
            <a:r>
              <a:rPr lang="sv-SE" dirty="0">
                <a:latin typeface="Cambria" panose="02040503050406030204" pitchFamily="18" charset="0"/>
                <a:ea typeface="Calibri" panose="020F0502020204030204" pitchFamily="34" charset="0"/>
                <a:cs typeface="Times New Roman" panose="02020603050405020304" pitchFamily="18" charset="0"/>
              </a:rPr>
              <a:t>mer långsträckt för att detta skall bli mer </a:t>
            </a:r>
            <a:r>
              <a:rPr lang="sv-SE" dirty="0" smtClean="0">
                <a:latin typeface="Cambria" panose="02040503050406030204" pitchFamily="18" charset="0"/>
                <a:ea typeface="Calibri" panose="020F0502020204030204" pitchFamily="34" charset="0"/>
                <a:cs typeface="Times New Roman" panose="02020603050405020304" pitchFamily="18" charset="0"/>
              </a:rPr>
              <a:t>acceptabelt för tjädern. </a:t>
            </a:r>
          </a:p>
          <a:p>
            <a:pPr>
              <a:buFont typeface="Wingdings" panose="05000000000000000000" pitchFamily="2" charset="2"/>
              <a:buChar char="ü"/>
            </a:pPr>
            <a:r>
              <a:rPr lang="sv-SE" dirty="0" smtClean="0">
                <a:latin typeface="Cambria" panose="02040503050406030204" pitchFamily="18" charset="0"/>
                <a:ea typeface="Calibri" panose="020F0502020204030204" pitchFamily="34" charset="0"/>
                <a:cs typeface="Times New Roman" panose="02020603050405020304" pitchFamily="18" charset="0"/>
              </a:rPr>
              <a:t>Alternativ </a:t>
            </a:r>
            <a:r>
              <a:rPr lang="sv-SE" dirty="0">
                <a:latin typeface="Cambria" panose="02040503050406030204" pitchFamily="18" charset="0"/>
                <a:ea typeface="Calibri" panose="020F0502020204030204" pitchFamily="34" charset="0"/>
                <a:cs typeface="Times New Roman" panose="02020603050405020304" pitchFamily="18" charset="0"/>
              </a:rPr>
              <a:t>till avverkning av täta granplanteringar </a:t>
            </a:r>
            <a:r>
              <a:rPr lang="sv-SE" dirty="0" smtClean="0">
                <a:latin typeface="Cambria" panose="02040503050406030204" pitchFamily="18" charset="0"/>
                <a:ea typeface="Calibri" panose="020F0502020204030204" pitchFamily="34" charset="0"/>
                <a:cs typeface="Times New Roman" panose="02020603050405020304" pitchFamily="18" charset="0"/>
              </a:rPr>
              <a:t>är </a:t>
            </a:r>
            <a:r>
              <a:rPr lang="sv-SE" dirty="0">
                <a:latin typeface="Cambria" panose="02040503050406030204" pitchFamily="18" charset="0"/>
                <a:ea typeface="Calibri" panose="020F0502020204030204" pitchFamily="34" charset="0"/>
                <a:cs typeface="Times New Roman" panose="02020603050405020304" pitchFamily="18" charset="0"/>
              </a:rPr>
              <a:t>att gallra dessa och friställa tall om </a:t>
            </a:r>
            <a:r>
              <a:rPr lang="sv-SE" dirty="0" smtClean="0">
                <a:latin typeface="Cambria" panose="02040503050406030204" pitchFamily="18" charset="0"/>
                <a:ea typeface="Calibri" panose="020F0502020204030204" pitchFamily="34" charset="0"/>
                <a:cs typeface="Times New Roman" panose="02020603050405020304" pitchFamily="18" charset="0"/>
              </a:rPr>
              <a:t>det finns. </a:t>
            </a:r>
            <a:endParaRPr lang="sv-SE"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1611784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ubrik 8"/>
          <p:cNvSpPr>
            <a:spLocks noGrp="1"/>
          </p:cNvSpPr>
          <p:nvPr>
            <p:ph type="title"/>
          </p:nvPr>
        </p:nvSpPr>
        <p:spPr>
          <a:xfrm>
            <a:off x="888829" y="214996"/>
            <a:ext cx="10243127" cy="1188181"/>
          </a:xfrm>
        </p:spPr>
        <p:txBody>
          <a:bodyPr>
            <a:normAutofit/>
          </a:bodyPr>
          <a:lstStyle/>
          <a:p>
            <a:pPr lvl="0" algn="ctr">
              <a:lnSpc>
                <a:spcPct val="107000"/>
              </a:lnSpc>
              <a:spcBef>
                <a:spcPts val="1000"/>
              </a:spcBef>
              <a:spcAft>
                <a:spcPts val="800"/>
              </a:spcAft>
            </a:pPr>
            <a:r>
              <a:rPr lang="sv-SE" sz="2800" b="1" dirty="0">
                <a:solidFill>
                  <a:prstClr val="black"/>
                </a:solidFill>
                <a:latin typeface="Cambria" panose="02040503050406030204" pitchFamily="18" charset="0"/>
                <a:ea typeface="Calibri" panose="020F0502020204030204" pitchFamily="34" charset="0"/>
                <a:cs typeface="Times New Roman" panose="02020603050405020304" pitchFamily="18" charset="0"/>
              </a:rPr>
              <a:t>Vår rekommendation för </a:t>
            </a:r>
            <a:r>
              <a:rPr lang="sv-SE" sz="2800" b="1" dirty="0" smtClean="0">
                <a:solidFill>
                  <a:prstClr val="black"/>
                </a:solidFill>
                <a:latin typeface="Cambria" panose="02040503050406030204" pitchFamily="18" charset="0"/>
                <a:ea typeface="Calibri" panose="020F0502020204030204" pitchFamily="34" charset="0"/>
                <a:cs typeface="Times New Roman" panose="02020603050405020304" pitchFamily="18" charset="0"/>
              </a:rPr>
              <a:t>inre upptagningsområdet</a:t>
            </a:r>
            <a:r>
              <a:rPr lang="sv-SE" sz="2800" b="1" dirty="0">
                <a:solidFill>
                  <a:prstClr val="black"/>
                </a:solidFill>
                <a:latin typeface="Cambria" panose="02040503050406030204" pitchFamily="18" charset="0"/>
                <a:ea typeface="Calibri" panose="020F0502020204030204" pitchFamily="34" charset="0"/>
                <a:cs typeface="Times New Roman" panose="02020603050405020304" pitchFamily="18" charset="0"/>
              </a:rPr>
              <a:t/>
            </a:r>
            <a:br>
              <a:rPr lang="sv-SE" sz="2800" b="1" dirty="0">
                <a:solidFill>
                  <a:prstClr val="black"/>
                </a:solidFill>
                <a:latin typeface="Cambria" panose="02040503050406030204" pitchFamily="18" charset="0"/>
                <a:ea typeface="Calibri" panose="020F0502020204030204" pitchFamily="34" charset="0"/>
                <a:cs typeface="Times New Roman" panose="02020603050405020304" pitchFamily="18" charset="0"/>
              </a:rPr>
            </a:br>
            <a:endParaRPr lang="sv-SE" sz="2800" b="1" dirty="0">
              <a:solidFill>
                <a:srgbClr val="080808"/>
              </a:solidFill>
              <a:latin typeface="Cambria" panose="02040503050406030204" pitchFamily="18" charset="0"/>
              <a:ea typeface="Cambria" panose="02040503050406030204" pitchFamily="18" charset="0"/>
              <a:cs typeface="Times New Roman"/>
            </a:endParaRPr>
          </a:p>
        </p:txBody>
      </p:sp>
      <p:pic>
        <p:nvPicPr>
          <p:cNvPr id="6" name="Bildobjekt 5"/>
          <p:cNvPicPr>
            <a:picLocks noChangeAspect="1"/>
          </p:cNvPicPr>
          <p:nvPr/>
        </p:nvPicPr>
        <p:blipFill>
          <a:blip r:embed="rId2"/>
          <a:stretch>
            <a:fillRect/>
          </a:stretch>
        </p:blipFill>
        <p:spPr>
          <a:xfrm>
            <a:off x="471222" y="1865286"/>
            <a:ext cx="6057288" cy="4211781"/>
          </a:xfrm>
          <a:prstGeom prst="rect">
            <a:avLst/>
          </a:prstGeom>
        </p:spPr>
      </p:pic>
      <p:sp>
        <p:nvSpPr>
          <p:cNvPr id="7" name="Rektangel 6"/>
          <p:cNvSpPr/>
          <p:nvPr/>
        </p:nvSpPr>
        <p:spPr>
          <a:xfrm>
            <a:off x="6838727" y="3250727"/>
            <a:ext cx="4610545" cy="2862194"/>
          </a:xfrm>
          <a:prstGeom prst="rect">
            <a:avLst/>
          </a:prstGeom>
        </p:spPr>
        <p:txBody>
          <a:bodyPr wrap="square">
            <a:spAutoFit/>
          </a:bodyPr>
          <a:lstStyle/>
          <a:p>
            <a:pPr>
              <a:lnSpc>
                <a:spcPct val="107000"/>
              </a:lnSpc>
              <a:spcAft>
                <a:spcPts val="800"/>
              </a:spcAft>
            </a:pPr>
            <a:r>
              <a:rPr lang="sv-SE" dirty="0">
                <a:latin typeface="Cambria" panose="02040503050406030204" pitchFamily="18" charset="0"/>
                <a:ea typeface="Calibri" panose="020F0502020204030204" pitchFamily="34" charset="0"/>
                <a:cs typeface="Times New Roman" panose="02020603050405020304" pitchFamily="18" charset="0"/>
              </a:rPr>
              <a:t>Det finns ett samband mellan när lekplatser överges och andelen tjäderovänliga habitat. Detta samband är starkare ju närmare lekplatscentrum man kommer och bör därför tillämpas som en bra regel att hålla sig till. </a:t>
            </a:r>
            <a:endParaRPr lang="sv-SE" dirty="0" smtClean="0">
              <a:latin typeface="Cambria" panose="02040503050406030204" pitchFamily="18" charset="0"/>
              <a:ea typeface="Calibri" panose="020F0502020204030204" pitchFamily="34" charset="0"/>
              <a:cs typeface="Times New Roman" panose="02020603050405020304" pitchFamily="18" charset="0"/>
            </a:endParaRPr>
          </a:p>
          <a:p>
            <a:pPr>
              <a:lnSpc>
                <a:spcPct val="107000"/>
              </a:lnSpc>
              <a:spcAft>
                <a:spcPts val="800"/>
              </a:spcAft>
            </a:pPr>
            <a:r>
              <a:rPr lang="sv-SE" dirty="0" smtClean="0">
                <a:latin typeface="Cambria" panose="02040503050406030204" pitchFamily="18" charset="0"/>
                <a:ea typeface="Calibri" panose="020F0502020204030204" pitchFamily="34" charset="0"/>
                <a:cs typeface="Times New Roman" panose="02020603050405020304" pitchFamily="18" charset="0"/>
              </a:rPr>
              <a:t>Det </a:t>
            </a:r>
            <a:r>
              <a:rPr lang="sv-SE" dirty="0">
                <a:latin typeface="Cambria" panose="02040503050406030204" pitchFamily="18" charset="0"/>
                <a:ea typeface="Calibri" panose="020F0502020204030204" pitchFamily="34" charset="0"/>
                <a:cs typeface="Times New Roman" panose="02020603050405020304" pitchFamily="18" charset="0"/>
              </a:rPr>
              <a:t>borde inte vara något problem för en enskild markägare i skogsbruksplaneringen. Omfattas flera markägare bör en samplanering vara aktuell. </a:t>
            </a:r>
            <a:endParaRPr lang="sv-SE"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Rektangel 2"/>
          <p:cNvSpPr/>
          <p:nvPr/>
        </p:nvSpPr>
        <p:spPr>
          <a:xfrm>
            <a:off x="6838727" y="1126622"/>
            <a:ext cx="4743673" cy="1477328"/>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buFont typeface="Wingdings" panose="05000000000000000000" pitchFamily="2" charset="2"/>
              <a:buChar char="ü"/>
            </a:pPr>
            <a:r>
              <a:rPr lang="sv-SE" dirty="0">
                <a:latin typeface="Cambria" panose="02040503050406030204" pitchFamily="18" charset="0"/>
                <a:ea typeface="Calibri" panose="020F0502020204030204" pitchFamily="34" charset="0"/>
                <a:cs typeface="Times New Roman" panose="02020603050405020304" pitchFamily="18" charset="0"/>
              </a:rPr>
              <a:t>”Det är önskvärt att högst 25 % av ytan inom 500 meter från lekcentrum består av öppna marker, hyggen, ungskog, </a:t>
            </a:r>
            <a:r>
              <a:rPr lang="sv-SE" dirty="0" err="1">
                <a:latin typeface="Cambria" panose="02040503050406030204" pitchFamily="18" charset="0"/>
                <a:ea typeface="Calibri" panose="020F0502020204030204" pitchFamily="34" charset="0"/>
                <a:cs typeface="Times New Roman" panose="02020603050405020304" pitchFamily="18" charset="0"/>
              </a:rPr>
              <a:t>enskiktad</a:t>
            </a:r>
            <a:r>
              <a:rPr lang="sv-SE" dirty="0">
                <a:latin typeface="Cambria" panose="02040503050406030204" pitchFamily="18" charset="0"/>
                <a:ea typeface="Calibri" panose="020F0502020204030204" pitchFamily="34" charset="0"/>
                <a:cs typeface="Times New Roman" panose="02020603050405020304" pitchFamily="18" charset="0"/>
              </a:rPr>
              <a:t> granskog och annan skog utan tillräckliga kvaliteter för att hysa tjäder.”</a:t>
            </a:r>
            <a:endParaRPr lang="sv-SE"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6543471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ubrik 8"/>
          <p:cNvSpPr>
            <a:spLocks noGrp="1"/>
          </p:cNvSpPr>
          <p:nvPr>
            <p:ph type="title"/>
          </p:nvPr>
        </p:nvSpPr>
        <p:spPr>
          <a:xfrm>
            <a:off x="249383" y="214996"/>
            <a:ext cx="11517744" cy="1188181"/>
          </a:xfrm>
        </p:spPr>
        <p:txBody>
          <a:bodyPr>
            <a:normAutofit/>
          </a:bodyPr>
          <a:lstStyle/>
          <a:p>
            <a:pPr algn="ctr">
              <a:lnSpc>
                <a:spcPct val="115000"/>
              </a:lnSpc>
              <a:spcBef>
                <a:spcPts val="0"/>
              </a:spcBef>
              <a:spcAft>
                <a:spcPts val="1000"/>
              </a:spcAft>
            </a:pPr>
            <a:r>
              <a:rPr lang="sv-SE" sz="2800" b="1" dirty="0" smtClean="0">
                <a:solidFill>
                  <a:srgbClr val="080808"/>
                </a:solidFill>
                <a:latin typeface="Cambria" panose="02040503050406030204" pitchFamily="18" charset="0"/>
                <a:ea typeface="Cambria" panose="02040503050406030204" pitchFamily="18" charset="0"/>
                <a:cs typeface="Times New Roman"/>
              </a:rPr>
              <a:t>Yttre upptagningsområdet (500m-1000 m från centrum), ca 300 ha</a:t>
            </a:r>
            <a:endParaRPr lang="sv-SE" sz="2800" b="1" dirty="0">
              <a:solidFill>
                <a:srgbClr val="080808"/>
              </a:solidFill>
              <a:latin typeface="Cambria" panose="02040503050406030204" pitchFamily="18" charset="0"/>
              <a:ea typeface="Cambria" panose="02040503050406030204" pitchFamily="18" charset="0"/>
              <a:cs typeface="Times New Roman"/>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8829" y="1442683"/>
            <a:ext cx="3295650" cy="3419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008" y="4941169"/>
            <a:ext cx="3343275" cy="1628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Platshållare för innehåll 1"/>
          <p:cNvSpPr>
            <a:spLocks noGrp="1"/>
          </p:cNvSpPr>
          <p:nvPr>
            <p:ph sz="half" idx="2"/>
          </p:nvPr>
        </p:nvSpPr>
        <p:spPr>
          <a:xfrm>
            <a:off x="4922982" y="1600201"/>
            <a:ext cx="6659418" cy="5077690"/>
          </a:xfrm>
        </p:spPr>
        <p:txBody>
          <a:bodyPr>
            <a:normAutofit/>
          </a:bodyPr>
          <a:lstStyle/>
          <a:p>
            <a:pPr marL="0" lvl="0" indent="0">
              <a:lnSpc>
                <a:spcPct val="107000"/>
              </a:lnSpc>
              <a:spcAft>
                <a:spcPts val="800"/>
              </a:spcAft>
              <a:buNone/>
            </a:pPr>
            <a:r>
              <a:rPr lang="sv-SE" dirty="0">
                <a:latin typeface="Cambria" panose="02040503050406030204" pitchFamily="18" charset="0"/>
                <a:ea typeface="Calibri" panose="020F0502020204030204" pitchFamily="34" charset="0"/>
                <a:cs typeface="Times New Roman" panose="02020603050405020304" pitchFamily="18" charset="0"/>
              </a:rPr>
              <a:t>Vägledningen för tjäder anger att </a:t>
            </a:r>
            <a:endParaRPr lang="sv-SE" dirty="0" smtClean="0">
              <a:latin typeface="Cambria" panose="02040503050406030204" pitchFamily="18" charset="0"/>
              <a:ea typeface="Calibri" panose="020F0502020204030204" pitchFamily="34" charset="0"/>
              <a:cs typeface="Times New Roman" panose="02020603050405020304" pitchFamily="18" charset="0"/>
            </a:endParaRPr>
          </a:p>
          <a:p>
            <a:r>
              <a:rPr lang="sv-SE" dirty="0">
                <a:latin typeface="Cambria" panose="02040503050406030204" pitchFamily="18" charset="0"/>
                <a:ea typeface="Calibri" panose="020F0502020204030204" pitchFamily="34" charset="0"/>
                <a:cs typeface="Times New Roman" panose="02020603050405020304" pitchFamily="18" charset="0"/>
              </a:rPr>
              <a:t>”Inom 500–1000 meter från lekplatscentrum kan såväl hyggenas storlek som andelen tjäderovänlig miljö ökas till 40–60 % beroende på lekens storlek. </a:t>
            </a:r>
            <a:endParaRPr lang="sv-SE" dirty="0" smtClean="0">
              <a:latin typeface="Cambria" panose="02040503050406030204" pitchFamily="18" charset="0"/>
              <a:ea typeface="Calibri" panose="020F0502020204030204" pitchFamily="34" charset="0"/>
              <a:cs typeface="Times New Roman" panose="02020603050405020304" pitchFamily="18" charset="0"/>
            </a:endParaRPr>
          </a:p>
          <a:p>
            <a:r>
              <a:rPr lang="sv-SE" dirty="0" smtClean="0">
                <a:latin typeface="Cambria" panose="02040503050406030204" pitchFamily="18" charset="0"/>
                <a:ea typeface="Calibri" panose="020F0502020204030204" pitchFamily="34" charset="0"/>
                <a:cs typeface="Times New Roman" panose="02020603050405020304" pitchFamily="18" charset="0"/>
              </a:rPr>
              <a:t>Behovet </a:t>
            </a:r>
            <a:r>
              <a:rPr lang="sv-SE" dirty="0">
                <a:latin typeface="Cambria" panose="02040503050406030204" pitchFamily="18" charset="0"/>
                <a:ea typeface="Calibri" panose="020F0502020204030204" pitchFamily="34" charset="0"/>
                <a:cs typeface="Times New Roman" panose="02020603050405020304" pitchFamily="18" charset="0"/>
              </a:rPr>
              <a:t>av hänsyn bör bedömas utifrån lekplatsens storlek och den omgivande skogens utseende. Ju större lekplatser desto större är </a:t>
            </a:r>
            <a:r>
              <a:rPr lang="sv-SE" dirty="0" smtClean="0">
                <a:latin typeface="Cambria" panose="02040503050406030204" pitchFamily="18" charset="0"/>
                <a:ea typeface="Calibri" panose="020F0502020204030204" pitchFamily="34" charset="0"/>
                <a:cs typeface="Times New Roman" panose="02020603050405020304" pitchFamily="18" charset="0"/>
              </a:rPr>
              <a:t>behovet </a:t>
            </a:r>
            <a:r>
              <a:rPr lang="sv-SE" dirty="0">
                <a:latin typeface="Cambria" panose="02040503050406030204" pitchFamily="18" charset="0"/>
                <a:ea typeface="Calibri" panose="020F0502020204030204" pitchFamily="34" charset="0"/>
                <a:cs typeface="Times New Roman" panose="02020603050405020304" pitchFamily="18" charset="0"/>
              </a:rPr>
              <a:t>av hänsyn</a:t>
            </a:r>
            <a:r>
              <a:rPr lang="sv-SE" dirty="0" smtClean="0">
                <a:latin typeface="Cambria" panose="02040503050406030204" pitchFamily="18" charset="0"/>
                <a:ea typeface="Calibri" panose="020F0502020204030204" pitchFamily="34" charset="0"/>
                <a:cs typeface="Times New Roman" panose="02020603050405020304" pitchFamily="18" charset="0"/>
              </a:rPr>
              <a:t>”.</a:t>
            </a:r>
          </a:p>
          <a:p>
            <a:r>
              <a:rPr lang="sv-SE" dirty="0" smtClean="0">
                <a:latin typeface="Cambria" panose="02040503050406030204" pitchFamily="18" charset="0"/>
                <a:ea typeface="Calibri" panose="020F0502020204030204" pitchFamily="34" charset="0"/>
                <a:cs typeface="Times New Roman" panose="02020603050405020304" pitchFamily="18" charset="0"/>
              </a:rPr>
              <a:t>Som stora lekplatser räknas 5 </a:t>
            </a:r>
            <a:r>
              <a:rPr lang="sv-SE" dirty="0">
                <a:latin typeface="Cambria" panose="02040503050406030204" pitchFamily="18" charset="0"/>
                <a:ea typeface="Calibri" panose="020F0502020204030204" pitchFamily="34" charset="0"/>
                <a:cs typeface="Times New Roman" panose="02020603050405020304" pitchFamily="18" charset="0"/>
              </a:rPr>
              <a:t>tuppar i södra Sverige resp. 6 tuppar i övriga </a:t>
            </a:r>
            <a:r>
              <a:rPr lang="sv-SE" dirty="0" smtClean="0">
                <a:latin typeface="Cambria" panose="02040503050406030204" pitchFamily="18" charset="0"/>
                <a:ea typeface="Calibri" panose="020F0502020204030204" pitchFamily="34" charset="0"/>
                <a:cs typeface="Times New Roman" panose="02020603050405020304" pitchFamily="18" charset="0"/>
              </a:rPr>
              <a:t>landet.</a:t>
            </a:r>
            <a:endParaRPr lang="sv-SE"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1145603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p:cNvSpPr/>
          <p:nvPr/>
        </p:nvSpPr>
        <p:spPr>
          <a:xfrm>
            <a:off x="683134" y="825098"/>
            <a:ext cx="9254837" cy="5016758"/>
          </a:xfrm>
          <a:prstGeom prst="rect">
            <a:avLst/>
          </a:prstGeom>
        </p:spPr>
        <p:txBody>
          <a:bodyPr wrap="square">
            <a:spAutoFit/>
          </a:bodyPr>
          <a:lstStyle/>
          <a:p>
            <a:r>
              <a:rPr lang="sv-SE" sz="2000" b="1" dirty="0">
                <a:latin typeface="Cambria" panose="02040503050406030204" pitchFamily="18" charset="0"/>
                <a:ea typeface="Cambria" panose="02040503050406030204" pitchFamily="18" charset="0"/>
              </a:rPr>
              <a:t>Behov av hänsyn – allmänt</a:t>
            </a:r>
          </a:p>
          <a:p>
            <a:pPr marL="342900" indent="-342900">
              <a:buFont typeface="Wingdings" panose="05000000000000000000" pitchFamily="2" charset="2"/>
              <a:buChar char="ü"/>
            </a:pPr>
            <a:r>
              <a:rPr lang="sv-SE" sz="2000" dirty="0" smtClean="0">
                <a:latin typeface="Cambria" panose="02040503050406030204" pitchFamily="18" charset="0"/>
                <a:ea typeface="Cambria" panose="02040503050406030204" pitchFamily="18" charset="0"/>
              </a:rPr>
              <a:t>För att en lokal tjäderpopulation ska hålla sig stabilt är det primära att man tar hänsyn till hur skogslandskapet ser ut och förändras. </a:t>
            </a:r>
          </a:p>
          <a:p>
            <a:endParaRPr lang="sv-SE" sz="2000" dirty="0">
              <a:latin typeface="Cambria" panose="02040503050406030204" pitchFamily="18" charset="0"/>
              <a:ea typeface="Cambria" panose="02040503050406030204" pitchFamily="18" charset="0"/>
            </a:endParaRPr>
          </a:p>
          <a:p>
            <a:pPr marL="342900" indent="-342900">
              <a:buFont typeface="Wingdings" panose="05000000000000000000" pitchFamily="2" charset="2"/>
              <a:buChar char="ü"/>
            </a:pPr>
            <a:r>
              <a:rPr lang="sv-SE" sz="2000" dirty="0" smtClean="0">
                <a:latin typeface="Cambria" panose="02040503050406030204" pitchFamily="18" charset="0"/>
                <a:ea typeface="Cambria" panose="02040503050406030204" pitchFamily="18" charset="0"/>
              </a:rPr>
              <a:t>Större markägare bör planera sitt brukande så att man får en fungerande hänsyn på landskapsnivå. Viktigt är att det alltid finns en variation av yngre, medelålders och äldre bestånd med varierad </a:t>
            </a:r>
            <a:r>
              <a:rPr lang="sv-SE" sz="2000" dirty="0" err="1" smtClean="0">
                <a:latin typeface="Cambria" panose="02040503050406030204" pitchFamily="18" charset="0"/>
                <a:ea typeface="Cambria" panose="02040503050406030204" pitchFamily="18" charset="0"/>
              </a:rPr>
              <a:t>trädslagssammansättning</a:t>
            </a:r>
            <a:r>
              <a:rPr lang="sv-SE" sz="2000" dirty="0" smtClean="0">
                <a:latin typeface="Cambria" panose="02040503050406030204" pitchFamily="18" charset="0"/>
                <a:ea typeface="Cambria" panose="02040503050406030204" pitchFamily="18" charset="0"/>
              </a:rPr>
              <a:t>. </a:t>
            </a:r>
          </a:p>
          <a:p>
            <a:endParaRPr lang="sv-SE" sz="2000" dirty="0">
              <a:latin typeface="Cambria" panose="02040503050406030204" pitchFamily="18" charset="0"/>
              <a:ea typeface="Cambria" panose="02040503050406030204" pitchFamily="18" charset="0"/>
            </a:endParaRPr>
          </a:p>
          <a:p>
            <a:pPr marL="342900" indent="-342900">
              <a:buFont typeface="Wingdings" panose="05000000000000000000" pitchFamily="2" charset="2"/>
              <a:buChar char="ü"/>
            </a:pPr>
            <a:r>
              <a:rPr lang="sv-SE" sz="2000" dirty="0" smtClean="0">
                <a:latin typeface="Cambria" panose="02040503050406030204" pitchFamily="18" charset="0"/>
                <a:ea typeface="Cambria" panose="02040503050406030204" pitchFamily="18" charset="0"/>
              </a:rPr>
              <a:t>Särskilt fokus bör ligga på att skapa och behålla så stora arealer blåbärsskog som möjligt, gärna </a:t>
            </a:r>
            <a:r>
              <a:rPr lang="sv-SE" sz="2000" dirty="0" err="1" smtClean="0">
                <a:latin typeface="Cambria" panose="02040503050406030204" pitchFamily="18" charset="0"/>
                <a:ea typeface="Cambria" panose="02040503050406030204" pitchFamily="18" charset="0"/>
              </a:rPr>
              <a:t>talldominerad</a:t>
            </a:r>
            <a:r>
              <a:rPr lang="sv-SE" sz="2000" dirty="0" smtClean="0">
                <a:latin typeface="Cambria" panose="02040503050406030204" pitchFamily="18" charset="0"/>
                <a:ea typeface="Cambria" panose="02040503050406030204" pitchFamily="18" charset="0"/>
              </a:rPr>
              <a:t> barrblandskog med inslag av asp och andra lövträd. Blir skogen för tät och grandominerad riskerar blåbärsriset att försvinna. </a:t>
            </a:r>
          </a:p>
          <a:p>
            <a:endParaRPr lang="sv-SE" sz="2000" dirty="0">
              <a:latin typeface="Cambria" panose="02040503050406030204" pitchFamily="18" charset="0"/>
              <a:ea typeface="Cambria" panose="02040503050406030204" pitchFamily="18" charset="0"/>
            </a:endParaRPr>
          </a:p>
          <a:p>
            <a:pPr marL="342900" indent="-342900">
              <a:buFont typeface="Wingdings" panose="05000000000000000000" pitchFamily="2" charset="2"/>
              <a:buChar char="ü"/>
            </a:pPr>
            <a:r>
              <a:rPr lang="sv-SE" sz="2000" dirty="0" smtClean="0">
                <a:latin typeface="Cambria" panose="02040503050406030204" pitchFamily="18" charset="0"/>
                <a:ea typeface="Cambria" panose="02040503050406030204" pitchFamily="18" charset="0"/>
              </a:rPr>
              <a:t>Under </a:t>
            </a:r>
            <a:r>
              <a:rPr lang="sv-SE" sz="2000" dirty="0">
                <a:latin typeface="Cambria" panose="02040503050406030204" pitchFamily="18" charset="0"/>
                <a:ea typeface="Cambria" panose="02040503050406030204" pitchFamily="18" charset="0"/>
              </a:rPr>
              <a:t>kycklingarnas första månader rör sig familjegrupperna ofta över </a:t>
            </a:r>
            <a:r>
              <a:rPr lang="sv-SE" sz="2000" dirty="0" smtClean="0">
                <a:latin typeface="Cambria" panose="02040503050406030204" pitchFamily="18" charset="0"/>
                <a:ea typeface="Cambria" panose="02040503050406030204" pitchFamily="18" charset="0"/>
              </a:rPr>
              <a:t>stora områden</a:t>
            </a:r>
            <a:r>
              <a:rPr lang="sv-SE" sz="2000" dirty="0">
                <a:latin typeface="Cambria" panose="02040503050406030204" pitchFamily="18" charset="0"/>
                <a:ea typeface="Cambria" panose="02040503050406030204" pitchFamily="18" charset="0"/>
              </a:rPr>
              <a:t>, det är därför viktigt med ett sammanhållet nätverk av lämpliga miljöer. </a:t>
            </a:r>
            <a:r>
              <a:rPr lang="sv-SE" sz="2000" dirty="0" smtClean="0">
                <a:latin typeface="Cambria" panose="02040503050406030204" pitchFamily="18" charset="0"/>
                <a:ea typeface="Cambria" panose="02040503050406030204" pitchFamily="18" charset="0"/>
              </a:rPr>
              <a:t>Ett sätt </a:t>
            </a:r>
            <a:r>
              <a:rPr lang="sv-SE" sz="2000" dirty="0">
                <a:latin typeface="Cambria" panose="02040503050406030204" pitchFamily="18" charset="0"/>
                <a:ea typeface="Cambria" panose="02040503050406030204" pitchFamily="18" charset="0"/>
              </a:rPr>
              <a:t>att åstadkomma detta är att spara breda </a:t>
            </a:r>
            <a:r>
              <a:rPr lang="sv-SE" sz="2000" dirty="0" err="1">
                <a:latin typeface="Cambria" panose="02040503050406030204" pitchFamily="18" charset="0"/>
                <a:ea typeface="Cambria" panose="02040503050406030204" pitchFamily="18" charset="0"/>
              </a:rPr>
              <a:t>kantzoner</a:t>
            </a:r>
            <a:r>
              <a:rPr lang="sv-SE" sz="2000" dirty="0">
                <a:latin typeface="Cambria" panose="02040503050406030204" pitchFamily="18" charset="0"/>
                <a:ea typeface="Cambria" panose="02040503050406030204" pitchFamily="18" charset="0"/>
              </a:rPr>
              <a:t> och att binda </a:t>
            </a:r>
            <a:r>
              <a:rPr lang="sv-SE" sz="2000" dirty="0" smtClean="0">
                <a:latin typeface="Cambria" panose="02040503050406030204" pitchFamily="18" charset="0"/>
                <a:ea typeface="Cambria" panose="02040503050406030204" pitchFamily="18" charset="0"/>
              </a:rPr>
              <a:t>samman blåbärsrika </a:t>
            </a:r>
            <a:r>
              <a:rPr lang="sv-SE" sz="2000" dirty="0">
                <a:latin typeface="Cambria" panose="02040503050406030204" pitchFamily="18" charset="0"/>
                <a:ea typeface="Cambria" panose="02040503050406030204" pitchFamily="18" charset="0"/>
              </a:rPr>
              <a:t>skogspartier, våtmarker, </a:t>
            </a:r>
            <a:r>
              <a:rPr lang="sv-SE" sz="2000" dirty="0" err="1">
                <a:latin typeface="Cambria" panose="02040503050406030204" pitchFamily="18" charset="0"/>
                <a:ea typeface="Cambria" panose="02040503050406030204" pitchFamily="18" charset="0"/>
              </a:rPr>
              <a:t>laggskogar</a:t>
            </a:r>
            <a:r>
              <a:rPr lang="sv-SE" sz="2000" dirty="0">
                <a:latin typeface="Cambria" panose="02040503050406030204" pitchFamily="18" charset="0"/>
                <a:ea typeface="Cambria" panose="02040503050406030204" pitchFamily="18" charset="0"/>
              </a:rPr>
              <a:t> och sumpskogar.</a:t>
            </a:r>
          </a:p>
        </p:txBody>
      </p:sp>
      <p:pic>
        <p:nvPicPr>
          <p:cNvPr id="6" name="Bildobjekt 5"/>
          <p:cNvPicPr>
            <a:picLocks noChangeAspect="1"/>
          </p:cNvPicPr>
          <p:nvPr/>
        </p:nvPicPr>
        <p:blipFill>
          <a:blip r:embed="rId2"/>
          <a:stretch>
            <a:fillRect/>
          </a:stretch>
        </p:blipFill>
        <p:spPr>
          <a:xfrm>
            <a:off x="10104225" y="4765964"/>
            <a:ext cx="1505840" cy="1607129"/>
          </a:xfrm>
          <a:prstGeom prst="rect">
            <a:avLst/>
          </a:prstGeom>
        </p:spPr>
      </p:pic>
    </p:spTree>
    <p:extLst>
      <p:ext uri="{BB962C8B-B14F-4D97-AF65-F5344CB8AC3E}">
        <p14:creationId xmlns:p14="http://schemas.microsoft.com/office/powerpoint/2010/main" val="73055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p:cNvSpPr/>
          <p:nvPr/>
        </p:nvSpPr>
        <p:spPr>
          <a:xfrm>
            <a:off x="1311563" y="562586"/>
            <a:ext cx="8719127" cy="5426870"/>
          </a:xfrm>
          <a:prstGeom prst="rect">
            <a:avLst/>
          </a:prstGeom>
        </p:spPr>
        <p:txBody>
          <a:bodyPr wrap="square">
            <a:spAutoFit/>
          </a:bodyPr>
          <a:lstStyle/>
          <a:p>
            <a:pPr>
              <a:lnSpc>
                <a:spcPct val="107000"/>
              </a:lnSpc>
              <a:spcAft>
                <a:spcPts val="0"/>
              </a:spcAft>
            </a:pPr>
            <a:r>
              <a:rPr lang="sv-SE" b="1" dirty="0">
                <a:latin typeface="Cambria" panose="02040503050406030204" pitchFamily="18" charset="0"/>
                <a:ea typeface="Calibri" panose="020F0502020204030204" pitchFamily="34" charset="0"/>
                <a:cs typeface="BentonSans-Bold"/>
              </a:rPr>
              <a:t>Miljöhänsyn vid skogsbruksåtgärder</a:t>
            </a:r>
            <a:endParaRPr lang="sv-SE"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sv-SE" dirty="0">
                <a:latin typeface="Cambria" panose="02040503050406030204" pitchFamily="18" charset="0"/>
                <a:ea typeface="Calibri" panose="020F0502020204030204" pitchFamily="34" charset="0"/>
                <a:cs typeface="BentonSans-Regular"/>
              </a:rPr>
              <a:t>• Undvik avverkning på lekplatser.</a:t>
            </a:r>
            <a:endParaRPr lang="sv-SE"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sv-SE" dirty="0">
                <a:latin typeface="Cambria" panose="02040503050406030204" pitchFamily="18" charset="0"/>
                <a:ea typeface="Calibri" panose="020F0502020204030204" pitchFamily="34" charset="0"/>
                <a:cs typeface="BentonSans-Regular"/>
              </a:rPr>
              <a:t>• Undvik skogsbruksåtgärder inklusive tillvaratagande av GROT inom 500 meter från</a:t>
            </a:r>
            <a:endParaRPr lang="sv-SE"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sv-SE" dirty="0">
                <a:latin typeface="Cambria" panose="02040503050406030204" pitchFamily="18" charset="0"/>
                <a:ea typeface="Calibri" panose="020F0502020204030204" pitchFamily="34" charset="0"/>
                <a:cs typeface="BentonSans-Regular"/>
              </a:rPr>
              <a:t>lekplatscentrum under perioden 20 mars–1 juni i södra och mellersta Sverige, 1</a:t>
            </a:r>
            <a:endParaRPr lang="sv-SE"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sv-SE" dirty="0">
                <a:latin typeface="Cambria" panose="02040503050406030204" pitchFamily="18" charset="0"/>
                <a:ea typeface="Calibri" panose="020F0502020204030204" pitchFamily="34" charset="0"/>
                <a:cs typeface="BentonSans-Regular"/>
              </a:rPr>
              <a:t>april–15 juni i landets norra delar samt 10 april–15 juni i inre Norrland.</a:t>
            </a:r>
            <a:endParaRPr lang="sv-SE"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sv-SE" dirty="0">
                <a:latin typeface="Cambria" panose="02040503050406030204" pitchFamily="18" charset="0"/>
                <a:ea typeface="Calibri" panose="020F0502020204030204" pitchFamily="34" charset="0"/>
                <a:cs typeface="BentonSans-Regular"/>
              </a:rPr>
              <a:t>• Undvik avverkning av ytor större än 1 hektar inom 500 m från lekplatscentrum.</a:t>
            </a:r>
            <a:endParaRPr lang="sv-SE"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sv-SE" dirty="0">
                <a:latin typeface="Cambria" panose="02040503050406030204" pitchFamily="18" charset="0"/>
                <a:ea typeface="Calibri" panose="020F0502020204030204" pitchFamily="34" charset="0"/>
                <a:cs typeface="BentonSans-Regular"/>
              </a:rPr>
              <a:t>Lämna rikligt med hänsynsträd och föryngra om möjligt med fröträdsställning.</a:t>
            </a:r>
            <a:endParaRPr lang="sv-SE"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sv-SE" dirty="0">
                <a:latin typeface="Cambria" panose="02040503050406030204" pitchFamily="18" charset="0"/>
                <a:ea typeface="Calibri" panose="020F0502020204030204" pitchFamily="34" charset="0"/>
                <a:cs typeface="BentonSans-Regular"/>
              </a:rPr>
              <a:t>• Följ naturliga beståndsgränser och lämna gärna flikiga hyggeskanter.</a:t>
            </a:r>
            <a:endParaRPr lang="sv-SE"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sv-SE" dirty="0">
                <a:latin typeface="Cambria" panose="02040503050406030204" pitchFamily="18" charset="0"/>
                <a:ea typeface="Calibri" panose="020F0502020204030204" pitchFamily="34" charset="0"/>
                <a:cs typeface="BentonSans-Regular"/>
              </a:rPr>
              <a:t>• Lämna funktionella, flerskiktade </a:t>
            </a:r>
            <a:r>
              <a:rPr lang="sv-SE" dirty="0" err="1">
                <a:latin typeface="Cambria" panose="02040503050406030204" pitchFamily="18" charset="0"/>
                <a:ea typeface="Calibri" panose="020F0502020204030204" pitchFamily="34" charset="0"/>
                <a:cs typeface="BentonSans-Regular"/>
              </a:rPr>
              <a:t>kantzoner</a:t>
            </a:r>
            <a:r>
              <a:rPr lang="sv-SE" dirty="0">
                <a:latin typeface="Cambria" panose="02040503050406030204" pitchFamily="18" charset="0"/>
                <a:ea typeface="Calibri" panose="020F0502020204030204" pitchFamily="34" charset="0"/>
                <a:cs typeface="BentonSans-Regular"/>
              </a:rPr>
              <a:t> av tall, gran och lövträd mot sjöar,</a:t>
            </a:r>
            <a:endParaRPr lang="sv-SE"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sv-SE" dirty="0">
                <a:latin typeface="Cambria" panose="02040503050406030204" pitchFamily="18" charset="0"/>
                <a:ea typeface="Calibri" panose="020F0502020204030204" pitchFamily="34" charset="0"/>
                <a:cs typeface="BentonSans-Regular"/>
              </a:rPr>
              <a:t>vattendrag, sumpskogar, myrar, berg och hällmarker. En funktionell </a:t>
            </a:r>
            <a:r>
              <a:rPr lang="sv-SE" dirty="0" err="1">
                <a:latin typeface="Cambria" panose="02040503050406030204" pitchFamily="18" charset="0"/>
                <a:ea typeface="Calibri" panose="020F0502020204030204" pitchFamily="34" charset="0"/>
                <a:cs typeface="BentonSans-Regular"/>
              </a:rPr>
              <a:t>kantzon</a:t>
            </a:r>
            <a:r>
              <a:rPr lang="sv-SE" dirty="0">
                <a:latin typeface="Cambria" panose="02040503050406030204" pitchFamily="18" charset="0"/>
                <a:ea typeface="Calibri" panose="020F0502020204030204" pitchFamily="34" charset="0"/>
                <a:cs typeface="BentonSans-Regular"/>
              </a:rPr>
              <a:t> utgår från</a:t>
            </a:r>
            <a:endParaRPr lang="sv-SE"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sv-SE" dirty="0">
                <a:latin typeface="Cambria" panose="02040503050406030204" pitchFamily="18" charset="0"/>
                <a:ea typeface="Calibri" panose="020F0502020204030204" pitchFamily="34" charset="0"/>
                <a:cs typeface="BentonSans-Regular"/>
              </a:rPr>
              <a:t>våtmarksgränsen – inte från gränsen mellan skog och öppen mark – och omfattar</a:t>
            </a:r>
            <a:endParaRPr lang="sv-SE"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sv-SE" dirty="0">
                <a:latin typeface="Cambria" panose="02040503050406030204" pitchFamily="18" charset="0"/>
                <a:ea typeface="Calibri" panose="020F0502020204030204" pitchFamily="34" charset="0"/>
                <a:cs typeface="BentonSans-Regular"/>
              </a:rPr>
              <a:t>minst en trädlängd fastmark där även större träd sparas.</a:t>
            </a:r>
            <a:endParaRPr lang="sv-SE"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sv-SE" dirty="0">
                <a:latin typeface="Cambria" panose="02040503050406030204" pitchFamily="18" charset="0"/>
                <a:ea typeface="Calibri" panose="020F0502020204030204" pitchFamily="34" charset="0"/>
                <a:cs typeface="BentonSans-Regular"/>
              </a:rPr>
              <a:t>• Undvik </a:t>
            </a:r>
            <a:r>
              <a:rPr lang="sv-SE" dirty="0" err="1">
                <a:latin typeface="Cambria" panose="02040503050406030204" pitchFamily="18" charset="0"/>
                <a:ea typeface="Calibri" panose="020F0502020204030204" pitchFamily="34" charset="0"/>
                <a:cs typeface="BentonSans-Regular"/>
              </a:rPr>
              <a:t>förröjning</a:t>
            </a:r>
            <a:r>
              <a:rPr lang="sv-SE" dirty="0">
                <a:latin typeface="Cambria" panose="02040503050406030204" pitchFamily="18" charset="0"/>
                <a:ea typeface="Calibri" panose="020F0502020204030204" pitchFamily="34" charset="0"/>
                <a:cs typeface="BentonSans-Regular"/>
              </a:rPr>
              <a:t> inför skogsbruksåtgärder inom hela lekplatsens</a:t>
            </a:r>
            <a:endParaRPr lang="sv-SE"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sv-SE" dirty="0">
                <a:latin typeface="Cambria" panose="02040503050406030204" pitchFamily="18" charset="0"/>
                <a:ea typeface="Calibri" panose="020F0502020204030204" pitchFamily="34" charset="0"/>
                <a:cs typeface="BentonSans-Regular"/>
              </a:rPr>
              <a:t>upptagningsområde. Underröj aldrig surdråg eller i blivande </a:t>
            </a:r>
            <a:r>
              <a:rPr lang="sv-SE" dirty="0" err="1">
                <a:latin typeface="Cambria" panose="02040503050406030204" pitchFamily="18" charset="0"/>
                <a:ea typeface="Calibri" panose="020F0502020204030204" pitchFamily="34" charset="0"/>
                <a:cs typeface="BentonSans-Regular"/>
              </a:rPr>
              <a:t>kantzoner</a:t>
            </a:r>
            <a:r>
              <a:rPr lang="sv-SE" dirty="0">
                <a:latin typeface="Cambria" panose="02040503050406030204" pitchFamily="18" charset="0"/>
                <a:ea typeface="Calibri" panose="020F0502020204030204" pitchFamily="34" charset="0"/>
                <a:cs typeface="BentonSans-Regular"/>
              </a:rPr>
              <a:t>.</a:t>
            </a:r>
            <a:endParaRPr lang="sv-SE"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sv-SE" dirty="0">
                <a:latin typeface="Cambria" panose="02040503050406030204" pitchFamily="18" charset="0"/>
                <a:ea typeface="Calibri" panose="020F0502020204030204" pitchFamily="34" charset="0"/>
                <a:cs typeface="BentonSans-Regular"/>
              </a:rPr>
              <a:t>• Välj att återbeskoga ståndorter lämpliga för tall med tall.</a:t>
            </a:r>
            <a:endParaRPr lang="sv-SE"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sv-SE" dirty="0">
                <a:latin typeface="Cambria" panose="02040503050406030204" pitchFamily="18" charset="0"/>
                <a:ea typeface="Calibri" panose="020F0502020204030204" pitchFamily="34" charset="0"/>
                <a:cs typeface="BentonSans-Regular"/>
              </a:rPr>
              <a:t>• Gynna lövträd, särskilt asp, vid röjning, gallring och avverkning.</a:t>
            </a:r>
            <a:endParaRPr lang="sv-SE"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sv-SE" dirty="0">
                <a:latin typeface="Cambria" panose="02040503050406030204" pitchFamily="18" charset="0"/>
                <a:ea typeface="Calibri" panose="020F0502020204030204" pitchFamily="34" charset="0"/>
                <a:cs typeface="BentonSans-Regular"/>
              </a:rPr>
              <a:t>• Spara hänsynsträd, gärna i form av grupper av tallar och aspar.</a:t>
            </a:r>
            <a:endParaRPr lang="sv-SE"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sv-SE" dirty="0">
                <a:latin typeface="Cambria" panose="02040503050406030204" pitchFamily="18" charset="0"/>
                <a:ea typeface="Calibri" panose="020F0502020204030204" pitchFamily="34" charset="0"/>
                <a:cs typeface="BentonSans-Regular"/>
              </a:rPr>
              <a:t>• Spara kjolgranar och tjäderbetade tallar.</a:t>
            </a:r>
            <a:endParaRPr lang="sv-SE" dirty="0">
              <a:latin typeface="Calibri" panose="020F0502020204030204" pitchFamily="34" charset="0"/>
              <a:ea typeface="Calibri" panose="020F0502020204030204" pitchFamily="34" charset="0"/>
              <a:cs typeface="Times New Roman" panose="02020603050405020304" pitchFamily="18" charset="0"/>
            </a:endParaRPr>
          </a:p>
        </p:txBody>
      </p:sp>
      <p:pic>
        <p:nvPicPr>
          <p:cNvPr id="6" name="Bildobjekt 5"/>
          <p:cNvPicPr>
            <a:picLocks noChangeAspect="1"/>
          </p:cNvPicPr>
          <p:nvPr/>
        </p:nvPicPr>
        <p:blipFill>
          <a:blip r:embed="rId2"/>
          <a:stretch>
            <a:fillRect/>
          </a:stretch>
        </p:blipFill>
        <p:spPr>
          <a:xfrm>
            <a:off x="9047802" y="3972936"/>
            <a:ext cx="2396009" cy="2557175"/>
          </a:xfrm>
          <a:prstGeom prst="rect">
            <a:avLst/>
          </a:prstGeom>
        </p:spPr>
      </p:pic>
    </p:spTree>
    <p:extLst>
      <p:ext uri="{BB962C8B-B14F-4D97-AF65-F5344CB8AC3E}">
        <p14:creationId xmlns:p14="http://schemas.microsoft.com/office/powerpoint/2010/main" val="3764332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794329" y="621990"/>
            <a:ext cx="6179126" cy="2862322"/>
          </a:xfrm>
          <a:prstGeom prst="rect">
            <a:avLst/>
          </a:prstGeom>
        </p:spPr>
        <p:txBody>
          <a:bodyPr wrap="square">
            <a:spAutoFit/>
          </a:bodyPr>
          <a:lstStyle/>
          <a:p>
            <a:r>
              <a:rPr lang="sv-SE" sz="2000" b="1" dirty="0">
                <a:latin typeface="Cambria" panose="02040503050406030204" pitchFamily="18" charset="0"/>
                <a:ea typeface="Cambria" panose="02040503050406030204" pitchFamily="18" charset="0"/>
              </a:rPr>
              <a:t>Faktorer som missgynnar eller hotar arten</a:t>
            </a:r>
          </a:p>
          <a:p>
            <a:r>
              <a:rPr lang="sv-SE" sz="2000" dirty="0">
                <a:latin typeface="Cambria" panose="02040503050406030204" pitchFamily="18" charset="0"/>
                <a:ea typeface="Cambria" panose="02040503050406030204" pitchFamily="18" charset="0"/>
              </a:rPr>
              <a:t>Tjädern </a:t>
            </a:r>
            <a:r>
              <a:rPr lang="sv-SE" sz="2000" dirty="0" smtClean="0">
                <a:latin typeface="Cambria" panose="02040503050406030204" pitchFamily="18" charset="0"/>
                <a:ea typeface="Cambria" panose="02040503050406030204" pitchFamily="18" charset="0"/>
              </a:rPr>
              <a:t>missgynnas:</a:t>
            </a:r>
          </a:p>
          <a:p>
            <a:pPr marL="285750" indent="-285750">
              <a:buFont typeface="Wingdings" panose="05000000000000000000" pitchFamily="2" charset="2"/>
              <a:buChar char="ü"/>
            </a:pPr>
            <a:r>
              <a:rPr lang="sv-SE" sz="2000" dirty="0" smtClean="0">
                <a:latin typeface="Cambria" panose="02040503050406030204" pitchFamily="18" charset="0"/>
                <a:ea typeface="Cambria" panose="02040503050406030204" pitchFamily="18" charset="0"/>
              </a:rPr>
              <a:t>när </a:t>
            </a:r>
            <a:r>
              <a:rPr lang="sv-SE" sz="2000" dirty="0">
                <a:latin typeface="Cambria" panose="02040503050406030204" pitchFamily="18" charset="0"/>
                <a:ea typeface="Cambria" panose="02040503050406030204" pitchFamily="18" charset="0"/>
              </a:rPr>
              <a:t>skogen fragmenteras, </a:t>
            </a:r>
            <a:endParaRPr lang="sv-SE" sz="2000" dirty="0" smtClean="0">
              <a:latin typeface="Cambria" panose="02040503050406030204" pitchFamily="18" charset="0"/>
              <a:ea typeface="Cambria" panose="02040503050406030204" pitchFamily="18" charset="0"/>
            </a:endParaRPr>
          </a:p>
          <a:p>
            <a:pPr marL="285750" indent="-285750">
              <a:buFont typeface="Wingdings" panose="05000000000000000000" pitchFamily="2" charset="2"/>
              <a:buChar char="ü"/>
            </a:pPr>
            <a:r>
              <a:rPr lang="sv-SE" sz="2000" dirty="0" smtClean="0">
                <a:latin typeface="Cambria" panose="02040503050406030204" pitchFamily="18" charset="0"/>
                <a:ea typeface="Cambria" panose="02040503050406030204" pitchFamily="18" charset="0"/>
              </a:rPr>
              <a:t>när </a:t>
            </a:r>
            <a:r>
              <a:rPr lang="sv-SE" sz="2000" dirty="0">
                <a:latin typeface="Cambria" panose="02040503050406030204" pitchFamily="18" charset="0"/>
                <a:ea typeface="Cambria" panose="02040503050406030204" pitchFamily="18" charset="0"/>
              </a:rPr>
              <a:t>gammal skog avverkas, </a:t>
            </a:r>
            <a:endParaRPr lang="sv-SE" sz="2000" dirty="0" smtClean="0">
              <a:latin typeface="Cambria" panose="02040503050406030204" pitchFamily="18" charset="0"/>
              <a:ea typeface="Cambria" panose="02040503050406030204" pitchFamily="18" charset="0"/>
            </a:endParaRPr>
          </a:p>
          <a:p>
            <a:pPr marL="285750" indent="-285750">
              <a:buFont typeface="Wingdings" panose="05000000000000000000" pitchFamily="2" charset="2"/>
              <a:buChar char="ü"/>
            </a:pPr>
            <a:r>
              <a:rPr lang="sv-SE" sz="2000" dirty="0" smtClean="0">
                <a:latin typeface="Cambria" panose="02040503050406030204" pitchFamily="18" charset="0"/>
                <a:ea typeface="Cambria" panose="02040503050406030204" pitchFamily="18" charset="0"/>
              </a:rPr>
              <a:t>när mogen skog </a:t>
            </a:r>
            <a:r>
              <a:rPr lang="sv-SE" sz="2000" dirty="0">
                <a:latin typeface="Cambria" panose="02040503050406030204" pitchFamily="18" charset="0"/>
                <a:ea typeface="Cambria" panose="02040503050406030204" pitchFamily="18" charset="0"/>
              </a:rPr>
              <a:t>ersätts med täta plantskogar, </a:t>
            </a:r>
            <a:endParaRPr lang="sv-SE" sz="2000" dirty="0" smtClean="0">
              <a:latin typeface="Cambria" panose="02040503050406030204" pitchFamily="18" charset="0"/>
              <a:ea typeface="Cambria" panose="02040503050406030204" pitchFamily="18" charset="0"/>
            </a:endParaRPr>
          </a:p>
          <a:p>
            <a:pPr marL="285750" indent="-285750">
              <a:buFont typeface="Wingdings" panose="05000000000000000000" pitchFamily="2" charset="2"/>
              <a:buChar char="ü"/>
            </a:pPr>
            <a:r>
              <a:rPr lang="sv-SE" sz="2000" dirty="0" smtClean="0">
                <a:latin typeface="Cambria" panose="02040503050406030204" pitchFamily="18" charset="0"/>
                <a:ea typeface="Cambria" panose="02040503050406030204" pitchFamily="18" charset="0"/>
              </a:rPr>
              <a:t>när </a:t>
            </a:r>
            <a:r>
              <a:rPr lang="sv-SE" sz="2000" dirty="0">
                <a:latin typeface="Cambria" panose="02040503050406030204" pitchFamily="18" charset="0"/>
                <a:ea typeface="Cambria" panose="02040503050406030204" pitchFamily="18" charset="0"/>
              </a:rPr>
              <a:t>tallskog och barrblandskog ersätts </a:t>
            </a:r>
            <a:r>
              <a:rPr lang="sv-SE" sz="2000" dirty="0" smtClean="0">
                <a:latin typeface="Cambria" panose="02040503050406030204" pitchFamily="18" charset="0"/>
                <a:ea typeface="Cambria" panose="02040503050406030204" pitchFamily="18" charset="0"/>
              </a:rPr>
              <a:t>av granskog</a:t>
            </a:r>
            <a:r>
              <a:rPr lang="sv-SE" sz="2000" dirty="0">
                <a:latin typeface="Cambria" panose="02040503050406030204" pitchFamily="18" charset="0"/>
                <a:ea typeface="Cambria" panose="02040503050406030204" pitchFamily="18" charset="0"/>
              </a:rPr>
              <a:t>, när våtmarker dikas ut och försvinner och </a:t>
            </a:r>
            <a:endParaRPr lang="sv-SE" sz="2000" dirty="0" smtClean="0">
              <a:latin typeface="Cambria" panose="02040503050406030204" pitchFamily="18" charset="0"/>
              <a:ea typeface="Cambria" panose="02040503050406030204" pitchFamily="18" charset="0"/>
            </a:endParaRPr>
          </a:p>
          <a:p>
            <a:pPr marL="285750" indent="-285750">
              <a:buFont typeface="Wingdings" panose="05000000000000000000" pitchFamily="2" charset="2"/>
              <a:buChar char="ü"/>
            </a:pPr>
            <a:r>
              <a:rPr lang="sv-SE" sz="2000" dirty="0" smtClean="0">
                <a:latin typeface="Cambria" panose="02040503050406030204" pitchFamily="18" charset="0"/>
                <a:ea typeface="Cambria" panose="02040503050406030204" pitchFamily="18" charset="0"/>
              </a:rPr>
              <a:t>när </a:t>
            </a:r>
            <a:r>
              <a:rPr lang="sv-SE" sz="2000" dirty="0">
                <a:latin typeface="Cambria" panose="02040503050406030204" pitchFamily="18" charset="0"/>
                <a:ea typeface="Cambria" panose="02040503050406030204" pitchFamily="18" charset="0"/>
              </a:rPr>
              <a:t>flerskiktad, varierad </a:t>
            </a:r>
            <a:r>
              <a:rPr lang="sv-SE" sz="2000" dirty="0" smtClean="0">
                <a:latin typeface="Cambria" panose="02040503050406030204" pitchFamily="18" charset="0"/>
                <a:ea typeface="Cambria" panose="02040503050406030204" pitchFamily="18" charset="0"/>
              </a:rPr>
              <a:t>skog ersätts </a:t>
            </a:r>
            <a:r>
              <a:rPr lang="sv-SE" sz="2000" dirty="0">
                <a:latin typeface="Cambria" panose="02040503050406030204" pitchFamily="18" charset="0"/>
                <a:ea typeface="Cambria" panose="02040503050406030204" pitchFamily="18" charset="0"/>
              </a:rPr>
              <a:t>med </a:t>
            </a:r>
            <a:r>
              <a:rPr lang="sv-SE" sz="2000" dirty="0" err="1">
                <a:latin typeface="Cambria" panose="02040503050406030204" pitchFamily="18" charset="0"/>
                <a:ea typeface="Cambria" panose="02040503050406030204" pitchFamily="18" charset="0"/>
              </a:rPr>
              <a:t>enskiktade</a:t>
            </a:r>
            <a:r>
              <a:rPr lang="sv-SE" sz="2000" dirty="0">
                <a:latin typeface="Cambria" panose="02040503050406030204" pitchFamily="18" charset="0"/>
                <a:ea typeface="Cambria" panose="02040503050406030204" pitchFamily="18" charset="0"/>
              </a:rPr>
              <a:t> produktionsbestånd. </a:t>
            </a:r>
          </a:p>
        </p:txBody>
      </p:sp>
      <p:sp>
        <p:nvSpPr>
          <p:cNvPr id="3" name="Rektangel 2"/>
          <p:cNvSpPr/>
          <p:nvPr/>
        </p:nvSpPr>
        <p:spPr>
          <a:xfrm>
            <a:off x="923634" y="4094494"/>
            <a:ext cx="9467273" cy="1938992"/>
          </a:xfrm>
          <a:prstGeom prst="rect">
            <a:avLst/>
          </a:prstGeom>
        </p:spPr>
        <p:txBody>
          <a:bodyPr wrap="square">
            <a:spAutoFit/>
          </a:bodyPr>
          <a:lstStyle/>
          <a:p>
            <a:pPr lvl="0"/>
            <a:r>
              <a:rPr lang="sv-SE" sz="2000" dirty="0">
                <a:solidFill>
                  <a:prstClr val="black"/>
                </a:solidFill>
                <a:latin typeface="Cambria" panose="02040503050406030204" pitchFamily="18" charset="0"/>
                <a:ea typeface="Cambria" panose="02040503050406030204" pitchFamily="18" charset="0"/>
              </a:rPr>
              <a:t>Tillgången på lämpliga kycklingmiljöer är en nyckelfaktor. </a:t>
            </a:r>
            <a:endParaRPr lang="sv-SE" sz="2000" dirty="0" smtClean="0">
              <a:solidFill>
                <a:prstClr val="black"/>
              </a:solidFill>
              <a:latin typeface="Cambria" panose="02040503050406030204" pitchFamily="18" charset="0"/>
              <a:ea typeface="Cambria" panose="02040503050406030204" pitchFamily="18" charset="0"/>
            </a:endParaRPr>
          </a:p>
          <a:p>
            <a:pPr lvl="0"/>
            <a:r>
              <a:rPr lang="sv-SE" sz="2000" dirty="0" smtClean="0">
                <a:solidFill>
                  <a:prstClr val="black"/>
                </a:solidFill>
                <a:latin typeface="Cambria" panose="02040503050406030204" pitchFamily="18" charset="0"/>
                <a:ea typeface="Cambria" panose="02040503050406030204" pitchFamily="18" charset="0"/>
              </a:rPr>
              <a:t>I </a:t>
            </a:r>
            <a:r>
              <a:rPr lang="sv-SE" sz="2000" dirty="0">
                <a:solidFill>
                  <a:prstClr val="black"/>
                </a:solidFill>
                <a:latin typeface="Cambria" panose="02040503050406030204" pitchFamily="18" charset="0"/>
                <a:ea typeface="Cambria" panose="02040503050406030204" pitchFamily="18" charset="0"/>
              </a:rPr>
              <a:t>ett fragmenterat skogslandskap med stora öppna arealer i form av hyggen och andra öppna marker är mängden av generalistpredatorer som räv och kråka betydligt högre än i trakter med sammanhängande skog. </a:t>
            </a:r>
            <a:endParaRPr lang="sv-SE" sz="2000" dirty="0" smtClean="0">
              <a:solidFill>
                <a:prstClr val="black"/>
              </a:solidFill>
              <a:latin typeface="Cambria" panose="02040503050406030204" pitchFamily="18" charset="0"/>
              <a:ea typeface="Cambria" panose="02040503050406030204" pitchFamily="18" charset="0"/>
            </a:endParaRPr>
          </a:p>
          <a:p>
            <a:pPr lvl="0"/>
            <a:r>
              <a:rPr lang="sv-SE" sz="2000" dirty="0" smtClean="0">
                <a:solidFill>
                  <a:prstClr val="black"/>
                </a:solidFill>
                <a:latin typeface="Cambria" panose="02040503050406030204" pitchFamily="18" charset="0"/>
                <a:ea typeface="Cambria" panose="02040503050406030204" pitchFamily="18" charset="0"/>
              </a:rPr>
              <a:t>I </a:t>
            </a:r>
            <a:r>
              <a:rPr lang="sv-SE" sz="2000" dirty="0">
                <a:solidFill>
                  <a:prstClr val="black"/>
                </a:solidFill>
                <a:latin typeface="Cambria" panose="02040503050406030204" pitchFamily="18" charset="0"/>
                <a:ea typeface="Cambria" panose="02040503050406030204" pitchFamily="18" charset="0"/>
              </a:rPr>
              <a:t>sådana områden kan </a:t>
            </a:r>
            <a:r>
              <a:rPr lang="sv-SE" sz="2000" dirty="0" smtClean="0">
                <a:solidFill>
                  <a:prstClr val="black"/>
                </a:solidFill>
                <a:latin typeface="Cambria" panose="02040503050406030204" pitchFamily="18" charset="0"/>
                <a:ea typeface="Cambria" panose="02040503050406030204" pitchFamily="18" charset="0"/>
              </a:rPr>
              <a:t>predationstrycket bidra </a:t>
            </a:r>
            <a:r>
              <a:rPr lang="sv-SE" sz="2000" dirty="0">
                <a:solidFill>
                  <a:prstClr val="black"/>
                </a:solidFill>
                <a:latin typeface="Cambria" panose="02040503050406030204" pitchFamily="18" charset="0"/>
                <a:ea typeface="Cambria" panose="02040503050406030204" pitchFamily="18" charset="0"/>
              </a:rPr>
              <a:t>till att tjädern inte förmår upprätthålla ett stabilt bestånd.</a:t>
            </a:r>
          </a:p>
        </p:txBody>
      </p:sp>
      <p:pic>
        <p:nvPicPr>
          <p:cNvPr id="4" name="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02173" y="485357"/>
            <a:ext cx="3627646" cy="3609137"/>
          </a:xfrm>
          <a:prstGeom prst="rect">
            <a:avLst/>
          </a:prstGeom>
        </p:spPr>
      </p:pic>
    </p:spTree>
    <p:extLst>
      <p:ext uri="{BB962C8B-B14F-4D97-AF65-F5344CB8AC3E}">
        <p14:creationId xmlns:p14="http://schemas.microsoft.com/office/powerpoint/2010/main" val="38264074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1616364" y="1179382"/>
            <a:ext cx="7431438" cy="3385542"/>
          </a:xfrm>
          <a:prstGeom prst="rect">
            <a:avLst/>
          </a:prstGeom>
        </p:spPr>
        <p:txBody>
          <a:bodyPr wrap="square">
            <a:spAutoFit/>
          </a:bodyPr>
          <a:lstStyle/>
          <a:p>
            <a:pPr>
              <a:lnSpc>
                <a:spcPct val="107000"/>
              </a:lnSpc>
              <a:spcAft>
                <a:spcPts val="0"/>
              </a:spcAft>
            </a:pPr>
            <a:r>
              <a:rPr lang="sv-SE" sz="2000" b="1" dirty="0">
                <a:latin typeface="Cambria" panose="02040503050406030204" pitchFamily="18" charset="0"/>
                <a:ea typeface="Calibri" panose="020F0502020204030204" pitchFamily="34" charset="0"/>
                <a:cs typeface="BentonSans-Bold"/>
              </a:rPr>
              <a:t>Tips på ytterligare åtgärder som gynnar arten</a:t>
            </a:r>
            <a:endParaRPr lang="sv-SE"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sv-SE" sz="2000" dirty="0">
                <a:latin typeface="Cambria" panose="02040503050406030204" pitchFamily="18" charset="0"/>
                <a:ea typeface="Calibri" panose="020F0502020204030204" pitchFamily="34" charset="0"/>
                <a:cs typeface="BentonSans-Regular"/>
              </a:rPr>
              <a:t>• Hyggesfritt skogsbruk gynnar tjädern genom rikare förekomst av insekter och bärris</a:t>
            </a:r>
            <a:r>
              <a:rPr lang="sv-SE" sz="2000" dirty="0" smtClean="0">
                <a:latin typeface="Cambria" panose="02040503050406030204" pitchFamily="18" charset="0"/>
                <a:ea typeface="Calibri" panose="020F0502020204030204" pitchFamily="34" charset="0"/>
                <a:cs typeface="BentonSans-Regular"/>
              </a:rPr>
              <a:t>, dessutom </a:t>
            </a:r>
            <a:r>
              <a:rPr lang="sv-SE" sz="2000" dirty="0">
                <a:latin typeface="Cambria" panose="02040503050406030204" pitchFamily="18" charset="0"/>
                <a:ea typeface="Calibri" panose="020F0502020204030204" pitchFamily="34" charset="0"/>
                <a:cs typeface="BentonSans-Regular"/>
              </a:rPr>
              <a:t>undviker man att gynna rovdjur som rödräv och kråkfåglar.</a:t>
            </a:r>
            <a:endParaRPr lang="sv-SE"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sv-SE" sz="2000" dirty="0">
                <a:latin typeface="Cambria" panose="02040503050406030204" pitchFamily="18" charset="0"/>
                <a:ea typeface="Calibri" panose="020F0502020204030204" pitchFamily="34" charset="0"/>
                <a:cs typeface="BentonSans-Regular"/>
              </a:rPr>
              <a:t>• Lägg gärna igen diken för att återställa sumpskogar, tallmyrar och andra </a:t>
            </a:r>
            <a:r>
              <a:rPr lang="sv-SE" sz="2000" dirty="0" smtClean="0">
                <a:latin typeface="Cambria" panose="02040503050406030204" pitchFamily="18" charset="0"/>
                <a:ea typeface="Calibri" panose="020F0502020204030204" pitchFamily="34" charset="0"/>
                <a:cs typeface="BentonSans-Regular"/>
              </a:rPr>
              <a:t>dikade våtmarker</a:t>
            </a:r>
            <a:r>
              <a:rPr lang="sv-SE" sz="2000" dirty="0">
                <a:latin typeface="Cambria" panose="02040503050406030204" pitchFamily="18" charset="0"/>
                <a:ea typeface="Calibri" panose="020F0502020204030204" pitchFamily="34" charset="0"/>
                <a:cs typeface="BentonSans-Regular"/>
              </a:rPr>
              <a:t>.</a:t>
            </a:r>
            <a:endParaRPr lang="sv-SE"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sv-SE" sz="2000" dirty="0">
                <a:latin typeface="Cambria" panose="02040503050406030204" pitchFamily="18" charset="0"/>
                <a:ea typeface="Calibri" panose="020F0502020204030204" pitchFamily="34" charset="0"/>
                <a:cs typeface="BentonSans-Regular"/>
              </a:rPr>
              <a:t>• Hyggesrensa så sparsamt som möjligt, undvik hyggesrensning på </a:t>
            </a:r>
            <a:r>
              <a:rPr lang="sv-SE" sz="2000" dirty="0" err="1" smtClean="0">
                <a:latin typeface="Cambria" panose="02040503050406030204" pitchFamily="18" charset="0"/>
                <a:ea typeface="Calibri" panose="020F0502020204030204" pitchFamily="34" charset="0"/>
                <a:cs typeface="BentonSans-Regular"/>
              </a:rPr>
              <a:t>talldominerade</a:t>
            </a:r>
            <a:r>
              <a:rPr lang="sv-SE" sz="2000" dirty="0" smtClean="0">
                <a:latin typeface="Cambria" panose="02040503050406030204" pitchFamily="18" charset="0"/>
                <a:ea typeface="Calibri" panose="020F0502020204030204" pitchFamily="34" charset="0"/>
                <a:cs typeface="BentonSans-Regular"/>
              </a:rPr>
              <a:t> skogsmarker </a:t>
            </a:r>
            <a:r>
              <a:rPr lang="sv-SE" sz="2000" dirty="0">
                <a:latin typeface="Cambria" panose="02040503050406030204" pitchFamily="18" charset="0"/>
                <a:ea typeface="Calibri" panose="020F0502020204030204" pitchFamily="34" charset="0"/>
                <a:cs typeface="BentonSans-Regular"/>
              </a:rPr>
              <a:t>(svaga boniteter).</a:t>
            </a:r>
            <a:endParaRPr lang="sv-SE"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v-SE" sz="2000" dirty="0">
                <a:latin typeface="Cambria" panose="02040503050406030204" pitchFamily="18" charset="0"/>
                <a:ea typeface="Calibri" panose="020F0502020204030204" pitchFamily="34" charset="0"/>
                <a:cs typeface="BentonSans-Regular"/>
              </a:rPr>
              <a:t>• Undvik att röja bort </a:t>
            </a:r>
            <a:r>
              <a:rPr lang="sv-SE" sz="2000" dirty="0" err="1">
                <a:latin typeface="Cambria" panose="02040503050406030204" pitchFamily="18" charset="0"/>
                <a:ea typeface="Calibri" panose="020F0502020204030204" pitchFamily="34" charset="0"/>
                <a:cs typeface="BentonSans-Regular"/>
              </a:rPr>
              <a:t>senvuxna</a:t>
            </a:r>
            <a:r>
              <a:rPr lang="sv-SE" sz="2000" dirty="0">
                <a:latin typeface="Cambria" panose="02040503050406030204" pitchFamily="18" charset="0"/>
                <a:ea typeface="Calibri" panose="020F0502020204030204" pitchFamily="34" charset="0"/>
                <a:cs typeface="BentonSans-Regular"/>
              </a:rPr>
              <a:t> </a:t>
            </a:r>
            <a:r>
              <a:rPr lang="sv-SE" sz="2000" dirty="0" err="1">
                <a:latin typeface="Cambria" panose="02040503050406030204" pitchFamily="18" charset="0"/>
                <a:ea typeface="Calibri" panose="020F0502020204030204" pitchFamily="34" charset="0"/>
                <a:cs typeface="BentonSans-Regular"/>
              </a:rPr>
              <a:t>småtallar</a:t>
            </a:r>
            <a:r>
              <a:rPr lang="sv-SE" sz="2000" dirty="0">
                <a:latin typeface="Cambria" panose="02040503050406030204" pitchFamily="18" charset="0"/>
                <a:ea typeface="Calibri" panose="020F0502020204030204" pitchFamily="34" charset="0"/>
                <a:cs typeface="BentonSans-Regular"/>
              </a:rPr>
              <a:t> och granar på och omkring berghällar.</a:t>
            </a:r>
            <a:endParaRPr lang="sv-SE" sz="20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3" name="Bildobjekt 2"/>
          <p:cNvPicPr>
            <a:picLocks noChangeAspect="1"/>
          </p:cNvPicPr>
          <p:nvPr/>
        </p:nvPicPr>
        <p:blipFill>
          <a:blip r:embed="rId2"/>
          <a:stretch>
            <a:fillRect/>
          </a:stretch>
        </p:blipFill>
        <p:spPr>
          <a:xfrm>
            <a:off x="8650639" y="3529591"/>
            <a:ext cx="2396009" cy="2557175"/>
          </a:xfrm>
          <a:prstGeom prst="rect">
            <a:avLst/>
          </a:prstGeom>
        </p:spPr>
      </p:pic>
    </p:spTree>
    <p:extLst>
      <p:ext uri="{BB962C8B-B14F-4D97-AF65-F5344CB8AC3E}">
        <p14:creationId xmlns:p14="http://schemas.microsoft.com/office/powerpoint/2010/main" val="3245315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218</TotalTime>
  <Words>1052</Words>
  <Application>Microsoft Office PowerPoint</Application>
  <PresentationFormat>Bredbild</PresentationFormat>
  <Paragraphs>66</Paragraphs>
  <Slides>10</Slides>
  <Notes>1</Notes>
  <HiddenSlides>0</HiddenSlides>
  <MMClips>0</MMClips>
  <ScaleCrop>false</ScaleCrop>
  <HeadingPairs>
    <vt:vector size="6" baseType="variant">
      <vt:variant>
        <vt:lpstr>Använt teckensnitt</vt:lpstr>
      </vt:variant>
      <vt:variant>
        <vt:i4>8</vt:i4>
      </vt:variant>
      <vt:variant>
        <vt:lpstr>Tema</vt:lpstr>
      </vt:variant>
      <vt:variant>
        <vt:i4>1</vt:i4>
      </vt:variant>
      <vt:variant>
        <vt:lpstr>Bildrubriker</vt:lpstr>
      </vt:variant>
      <vt:variant>
        <vt:i4>10</vt:i4>
      </vt:variant>
    </vt:vector>
  </HeadingPairs>
  <TitlesOfParts>
    <vt:vector size="19" baseType="lpstr">
      <vt:lpstr>Arial</vt:lpstr>
      <vt:lpstr>BentonSans-Bold</vt:lpstr>
      <vt:lpstr>BentonSans-Regular</vt:lpstr>
      <vt:lpstr>Calibri</vt:lpstr>
      <vt:lpstr>Calibri Light</vt:lpstr>
      <vt:lpstr>Cambria</vt:lpstr>
      <vt:lpstr>Times New Roman</vt:lpstr>
      <vt:lpstr>Wingdings</vt:lpstr>
      <vt:lpstr>Office-tema</vt:lpstr>
      <vt:lpstr>PowerPoint-presentation</vt:lpstr>
      <vt:lpstr>Lekplatsområdet</vt:lpstr>
      <vt:lpstr>Inre upptagningsområdet (200-500m från centrum), ca 80 ha</vt:lpstr>
      <vt:lpstr>Vår rekommendation för inre upptagningsområdet </vt:lpstr>
      <vt:lpstr>Vår rekommendation för inre upptagningsområdet </vt:lpstr>
      <vt:lpstr>Yttre upptagningsområdet (500m-1000 m från centrum), ca 300 ha</vt:lpstr>
      <vt:lpstr>PowerPoint-presentation</vt:lpstr>
      <vt:lpstr>PowerPoint-presentation</vt:lpstr>
      <vt:lpstr>PowerPoint-presentation</vt:lpstr>
      <vt:lpstr>PowerPoint-presentation</vt:lpstr>
    </vt:vector>
  </TitlesOfParts>
  <Company>HP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Christer Johansson</dc:creator>
  <cp:lastModifiedBy>Christer Johansson</cp:lastModifiedBy>
  <cp:revision>9</cp:revision>
  <dcterms:created xsi:type="dcterms:W3CDTF">2021-08-28T12:35:35Z</dcterms:created>
  <dcterms:modified xsi:type="dcterms:W3CDTF">2021-09-08T09:16:18Z</dcterms:modified>
</cp:coreProperties>
</file>