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76" r:id="rId2"/>
    <p:sldId id="257" r:id="rId3"/>
    <p:sldId id="258" r:id="rId4"/>
    <p:sldId id="278" r:id="rId5"/>
    <p:sldId id="279" r:id="rId6"/>
    <p:sldId id="280" r:id="rId7"/>
    <p:sldId id="259" r:id="rId8"/>
    <p:sldId id="260" r:id="rId9"/>
    <p:sldId id="281" r:id="rId10"/>
    <p:sldId id="282" r:id="rId11"/>
    <p:sldId id="283" r:id="rId12"/>
    <p:sldId id="284" r:id="rId13"/>
    <p:sldId id="285" r:id="rId14"/>
    <p:sldId id="286" r:id="rId15"/>
    <p:sldId id="287" r:id="rId16"/>
    <p:sldId id="288" r:id="rId17"/>
    <p:sldId id="289" r:id="rId18"/>
    <p:sldId id="290" r:id="rId19"/>
    <p:sldId id="291" r:id="rId20"/>
    <p:sldId id="305" r:id="rId21"/>
    <p:sldId id="295" r:id="rId22"/>
    <p:sldId id="302" r:id="rId23"/>
    <p:sldId id="301" r:id="rId24"/>
    <p:sldId id="303" r:id="rId25"/>
    <p:sldId id="304" r:id="rId26"/>
    <p:sldId id="307" r:id="rId27"/>
    <p:sldId id="310" r:id="rId28"/>
    <p:sldId id="266" r:id="rId29"/>
    <p:sldId id="308" r:id="rId30"/>
    <p:sldId id="315" r:id="rId31"/>
    <p:sldId id="265" r:id="rId32"/>
    <p:sldId id="311" r:id="rId33"/>
    <p:sldId id="312" r:id="rId34"/>
    <p:sldId id="313" r:id="rId35"/>
    <p:sldId id="314" r:id="rId36"/>
    <p:sldId id="318" r:id="rId37"/>
    <p:sldId id="316" r:id="rId38"/>
    <p:sldId id="317" r:id="rId39"/>
    <p:sldId id="293" r:id="rId40"/>
    <p:sldId id="294" r:id="rId41"/>
    <p:sldId id="296" r:id="rId42"/>
    <p:sldId id="297" r:id="rId43"/>
    <p:sldId id="298" r:id="rId44"/>
    <p:sldId id="299" r:id="rId45"/>
    <p:sldId id="300" r:id="rId4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sorterViewPr>
    <p:cViewPr>
      <p:scale>
        <a:sx n="100" d="100"/>
        <a:sy n="100" d="100"/>
      </p:scale>
      <p:origin x="0" y="-1521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FB3E3FD-B3D2-4071-83AF-90ED7E205F80}" type="datetimeFigureOut">
              <a:rPr lang="sv-SE" smtClean="0"/>
              <a:t>2021-09-08</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F78A8B-0BC3-42BB-80E8-406975FF89FA}" type="slidenum">
              <a:rPr lang="sv-SE" smtClean="0"/>
              <a:t>‹#›</a:t>
            </a:fld>
            <a:endParaRPr lang="sv-SE"/>
          </a:p>
        </p:txBody>
      </p:sp>
    </p:spTree>
    <p:extLst>
      <p:ext uri="{BB962C8B-B14F-4D97-AF65-F5344CB8AC3E}">
        <p14:creationId xmlns:p14="http://schemas.microsoft.com/office/powerpoint/2010/main" val="601733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Presentation</a:t>
            </a:r>
            <a:r>
              <a:rPr lang="sv-SE" baseline="0" dirty="0"/>
              <a:t> av oss. Presentation och sammandrag av rapporten (kunskapssammanställning från &gt;100 forskarrapporter (260 referenser)).</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1</a:t>
            </a:fld>
            <a:endParaRPr lang="sv-SE"/>
          </a:p>
        </p:txBody>
      </p:sp>
    </p:spTree>
    <p:extLst>
      <p:ext uri="{BB962C8B-B14F-4D97-AF65-F5344CB8AC3E}">
        <p14:creationId xmlns:p14="http://schemas.microsoft.com/office/powerpoint/2010/main" val="39646943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a:t>Traditionellt: Äldre skog</a:t>
            </a:r>
          </a:p>
          <a:p>
            <a:r>
              <a:rPr lang="sv-SE" sz="1200" dirty="0"/>
              <a:t>Kunskapssammanställningen:</a:t>
            </a:r>
          </a:p>
          <a:p>
            <a:r>
              <a:rPr lang="sv-SE" sz="1200" dirty="0"/>
              <a:t>De bästa tjäderskogarna är typiskt </a:t>
            </a:r>
            <a:r>
              <a:rPr lang="sv-SE" sz="1200" dirty="0">
                <a:solidFill>
                  <a:srgbClr val="FFFF00"/>
                </a:solidFill>
              </a:rPr>
              <a:t>äldre än 60 år </a:t>
            </a:r>
            <a:r>
              <a:rPr lang="sv-SE" sz="1200" dirty="0"/>
              <a:t>med stamtätheter runt  500 per ha motsvarande 40 % krontäckning vilket möjliggör utbredning av sammanhängande områden av blåbärsris. </a:t>
            </a:r>
          </a:p>
          <a:p>
            <a:r>
              <a:rPr lang="sv-SE" sz="1200" dirty="0"/>
              <a:t>Dominerande trädslag är främst tall (helst &gt;50 %). Tätare skogar och områden där lövinslaget överstiger 20 % undviks. (Svensson B. 2006)</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3</a:t>
            </a:fld>
            <a:endParaRPr lang="sv-SE"/>
          </a:p>
        </p:txBody>
      </p:sp>
    </p:spTree>
    <p:extLst>
      <p:ext uri="{BB962C8B-B14F-4D97-AF65-F5344CB8AC3E}">
        <p14:creationId xmlns:p14="http://schemas.microsoft.com/office/powerpoint/2010/main" val="3005292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a:t>Traditionellt: Äldre skog</a:t>
            </a:r>
          </a:p>
          <a:p>
            <a:r>
              <a:rPr lang="sv-SE" sz="1200" dirty="0"/>
              <a:t>Kunskapssammanställningen:</a:t>
            </a:r>
          </a:p>
          <a:p>
            <a:r>
              <a:rPr lang="sv-SE" sz="1200" dirty="0"/>
              <a:t>De bästa tjäderskogarna är typiskt </a:t>
            </a:r>
            <a:r>
              <a:rPr lang="sv-SE" sz="1200" dirty="0">
                <a:solidFill>
                  <a:srgbClr val="FFFF00"/>
                </a:solidFill>
              </a:rPr>
              <a:t>äldre än 60 år </a:t>
            </a:r>
            <a:r>
              <a:rPr lang="sv-SE" sz="1200" dirty="0"/>
              <a:t>med stamtätheter runt  500 per ha motsvarande 40 % krontäckning vilket möjliggör utbredning av sammanhängande områden av blåbärsris. </a:t>
            </a:r>
          </a:p>
          <a:p>
            <a:r>
              <a:rPr lang="sv-SE" sz="1200" dirty="0"/>
              <a:t>Dominerande trädslag är främst tall (helst &gt;50 %). Tätare skogar och områden där lövinslaget överstiger 20 % undviks. (Svensson B. 2006)</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9</a:t>
            </a:fld>
            <a:endParaRPr lang="sv-SE"/>
          </a:p>
        </p:txBody>
      </p:sp>
    </p:spTree>
    <p:extLst>
      <p:ext uri="{BB962C8B-B14F-4D97-AF65-F5344CB8AC3E}">
        <p14:creationId xmlns:p14="http://schemas.microsoft.com/office/powerpoint/2010/main" val="3142300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a:t>Traditionellt: Äldre skog</a:t>
            </a:r>
          </a:p>
          <a:p>
            <a:r>
              <a:rPr lang="sv-SE" sz="1200" dirty="0"/>
              <a:t>Kunskapssammanställningen:</a:t>
            </a:r>
          </a:p>
          <a:p>
            <a:r>
              <a:rPr lang="sv-SE" sz="1200" dirty="0"/>
              <a:t>De bästa tjäderskogarna är typiskt </a:t>
            </a:r>
            <a:r>
              <a:rPr lang="sv-SE" sz="1200" dirty="0">
                <a:solidFill>
                  <a:srgbClr val="FFFF00"/>
                </a:solidFill>
              </a:rPr>
              <a:t>äldre än 60 år </a:t>
            </a:r>
            <a:r>
              <a:rPr lang="sv-SE" sz="1200" dirty="0"/>
              <a:t>med stamtätheter runt  500 per ha motsvarande 40 % krontäckning vilket möjliggör utbredning av sammanhängande områden av blåbärsris. </a:t>
            </a:r>
          </a:p>
          <a:p>
            <a:r>
              <a:rPr lang="sv-SE" sz="1200" dirty="0"/>
              <a:t>Dominerande trädslag är främst tall (helst &gt;50 %). Tätare skogar och områden där lövinslaget överstiger 20 % undviks. (Svensson B. 2006)</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20</a:t>
            </a:fld>
            <a:endParaRPr lang="sv-SE"/>
          </a:p>
        </p:txBody>
      </p:sp>
    </p:spTree>
    <p:extLst>
      <p:ext uri="{BB962C8B-B14F-4D97-AF65-F5344CB8AC3E}">
        <p14:creationId xmlns:p14="http://schemas.microsoft.com/office/powerpoint/2010/main" val="1898910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a:t>Traditionellt: Äldre skog</a:t>
            </a:r>
          </a:p>
          <a:p>
            <a:r>
              <a:rPr lang="sv-SE" sz="1200" dirty="0"/>
              <a:t>Kunskapssammanställningen:</a:t>
            </a:r>
          </a:p>
          <a:p>
            <a:r>
              <a:rPr lang="sv-SE" sz="1200" dirty="0"/>
              <a:t>De bästa tjäderskogarna är typiskt </a:t>
            </a:r>
            <a:r>
              <a:rPr lang="sv-SE" sz="1200" dirty="0">
                <a:solidFill>
                  <a:srgbClr val="FFFF00"/>
                </a:solidFill>
              </a:rPr>
              <a:t>äldre än 60 år </a:t>
            </a:r>
            <a:r>
              <a:rPr lang="sv-SE" sz="1200" dirty="0"/>
              <a:t>med stamtätheter runt  500 per ha motsvarande 40 % krontäckning vilket möjliggör utbredning av sammanhängande områden av blåbärsris. </a:t>
            </a:r>
          </a:p>
          <a:p>
            <a:r>
              <a:rPr lang="sv-SE" sz="1200" dirty="0"/>
              <a:t>Dominerande trädslag är främst tall (helst &gt;50 %). Tätare skogar och områden där lövinslaget överstiger 20 % undviks. (Svensson B. 2006)</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30</a:t>
            </a:fld>
            <a:endParaRPr lang="sv-SE"/>
          </a:p>
        </p:txBody>
      </p:sp>
    </p:spTree>
    <p:extLst>
      <p:ext uri="{BB962C8B-B14F-4D97-AF65-F5344CB8AC3E}">
        <p14:creationId xmlns:p14="http://schemas.microsoft.com/office/powerpoint/2010/main" val="4151997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sz="1200" dirty="0"/>
          </a:p>
          <a:p>
            <a:endParaRPr lang="sv-SE" sz="1200" dirty="0"/>
          </a:p>
          <a:p>
            <a:r>
              <a:rPr lang="sv-SE" sz="1200" dirty="0"/>
              <a:t>Omväxlande gallringar inte allt på en </a:t>
            </a:r>
            <a:r>
              <a:rPr lang="sv-SE" sz="1200" dirty="0" err="1"/>
              <a:t>gångc</a:t>
            </a:r>
            <a:r>
              <a:rPr lang="sv-SE" sz="1200" dirty="0"/>
              <a:t>. 	</a:t>
            </a:r>
          </a:p>
          <a:p>
            <a:r>
              <a:rPr lang="sv-SE" sz="1200" dirty="0"/>
              <a:t>Gallringar bör genomföras före det nya beståndet har slutit sig och kvävt ut </a:t>
            </a:r>
            <a:r>
              <a:rPr lang="sv-SE" sz="1200" dirty="0" err="1"/>
              <a:t>fältskiktetd</a:t>
            </a:r>
            <a:r>
              <a:rPr lang="sv-SE" sz="1200" dirty="0"/>
              <a:t>/ innan nedersta grenarna tappat </a:t>
            </a:r>
            <a:r>
              <a:rPr lang="sv-SE" sz="1200" dirty="0" err="1"/>
              <a:t>barrene</a:t>
            </a:r>
            <a:r>
              <a:rPr lang="sv-SE" sz="1200" dirty="0"/>
              <a:t>/ tidigare än </a:t>
            </a:r>
            <a:r>
              <a:rPr lang="sv-SE" sz="1200" dirty="0" err="1"/>
              <a:t>normaltc</a:t>
            </a:r>
            <a:r>
              <a:rPr lang="sv-SE" sz="1200" dirty="0"/>
              <a:t> Syfte etablera blåbärsris 	</a:t>
            </a:r>
          </a:p>
          <a:p>
            <a:r>
              <a:rPr lang="sv-SE" sz="1200" dirty="0"/>
              <a:t>Lämna frodiga växtplatser och impediment/ tät skog, som ger </a:t>
            </a:r>
            <a:r>
              <a:rPr lang="sv-SE" sz="1200" dirty="0" err="1"/>
              <a:t>variationc</a:t>
            </a:r>
            <a:r>
              <a:rPr lang="sv-SE" sz="1200" dirty="0"/>
              <a:t>/ undervegetation skall sparas, speciellt smågranar, men kan tas bort fläckviscd 	</a:t>
            </a:r>
          </a:p>
          <a:p>
            <a:r>
              <a:rPr lang="sv-SE" sz="1200" dirty="0"/>
              <a:t>Trädantalet efter gallring i ungskog bör vara mellan 600-900 träd per hektar, beroende på ljustillgång på marknivå och typ av </a:t>
            </a:r>
            <a:r>
              <a:rPr lang="sv-SE" sz="1200" dirty="0" err="1"/>
              <a:t>vegetatione</a:t>
            </a:r>
            <a:r>
              <a:rPr lang="sv-SE" sz="1200" dirty="0"/>
              <a:t> 	</a:t>
            </a:r>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31</a:t>
            </a:fld>
            <a:endParaRPr lang="sv-SE"/>
          </a:p>
        </p:txBody>
      </p:sp>
    </p:spTree>
    <p:extLst>
      <p:ext uri="{BB962C8B-B14F-4D97-AF65-F5344CB8AC3E}">
        <p14:creationId xmlns:p14="http://schemas.microsoft.com/office/powerpoint/2010/main" val="23304628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a:t>Traditionellt: Äldre skog</a:t>
            </a:r>
          </a:p>
          <a:p>
            <a:r>
              <a:rPr lang="sv-SE" sz="1200" dirty="0"/>
              <a:t>Kunskapssammanställningen:</a:t>
            </a:r>
          </a:p>
          <a:p>
            <a:r>
              <a:rPr lang="sv-SE" sz="1200" dirty="0"/>
              <a:t>De bästa tjäderskogarna är typiskt </a:t>
            </a:r>
            <a:r>
              <a:rPr lang="sv-SE" sz="1200" dirty="0">
                <a:solidFill>
                  <a:srgbClr val="FFFF00"/>
                </a:solidFill>
              </a:rPr>
              <a:t>äldre än 60 år </a:t>
            </a:r>
            <a:r>
              <a:rPr lang="sv-SE" sz="1200" dirty="0"/>
              <a:t>med stamtätheter runt  500 per ha motsvarande 40 % krontäckning vilket möjliggör utbredning av sammanhängande områden av blåbärsris. </a:t>
            </a:r>
          </a:p>
          <a:p>
            <a:r>
              <a:rPr lang="sv-SE" sz="1200" dirty="0"/>
              <a:t>Dominerande trädslag är främst tall (helst &gt;50 %). Tätare skogar och områden där lövinslaget överstiger 20 % undviks. (Svensson B. 2006)</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36</a:t>
            </a:fld>
            <a:endParaRPr lang="sv-SE"/>
          </a:p>
        </p:txBody>
      </p:sp>
    </p:spTree>
    <p:extLst>
      <p:ext uri="{BB962C8B-B14F-4D97-AF65-F5344CB8AC3E}">
        <p14:creationId xmlns:p14="http://schemas.microsoft.com/office/powerpoint/2010/main" val="998907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sv-SE" sz="1200" dirty="0"/>
              <a:t>Traditionellt: Äldre skog</a:t>
            </a:r>
          </a:p>
          <a:p>
            <a:r>
              <a:rPr lang="sv-SE" sz="1200" dirty="0"/>
              <a:t>Kunskapssammanställningen:</a:t>
            </a:r>
          </a:p>
          <a:p>
            <a:r>
              <a:rPr lang="sv-SE" sz="1200" dirty="0"/>
              <a:t>De bästa tjäderskogarna är typiskt </a:t>
            </a:r>
            <a:r>
              <a:rPr lang="sv-SE" sz="1200" dirty="0">
                <a:solidFill>
                  <a:srgbClr val="FFFF00"/>
                </a:solidFill>
              </a:rPr>
              <a:t>äldre än 60 år </a:t>
            </a:r>
            <a:r>
              <a:rPr lang="sv-SE" sz="1200" dirty="0"/>
              <a:t>med stamtätheter runt  500 per ha motsvarande 40 % krontäckning vilket möjliggör utbredning av sammanhängande områden av blåbärsris. </a:t>
            </a:r>
          </a:p>
          <a:p>
            <a:r>
              <a:rPr lang="sv-SE" sz="1200" dirty="0"/>
              <a:t>Dominerande trädslag är främst tall (helst &gt;50 %). Tätare skogar och områden där lövinslaget överstiger 20 % undviks. (Svensson B. 2006)</a:t>
            </a:r>
          </a:p>
          <a:p>
            <a:pPr marL="0" marR="0" indent="0" algn="l" defTabSz="914400" rtl="0" eaLnBrk="1" fontAlgn="auto" latinLnBrk="0" hangingPunct="1">
              <a:lnSpc>
                <a:spcPct val="100000"/>
              </a:lnSpc>
              <a:spcBef>
                <a:spcPts val="0"/>
              </a:spcBef>
              <a:spcAft>
                <a:spcPts val="0"/>
              </a:spcAft>
              <a:buClrTx/>
              <a:buSzTx/>
              <a:buFontTx/>
              <a:buNone/>
              <a:tabLst/>
              <a:defRPr/>
            </a:pPr>
            <a:endParaRPr lang="sv-SE" sz="1200" dirty="0"/>
          </a:p>
          <a:p>
            <a:endParaRPr lang="sv-SE" dirty="0"/>
          </a:p>
        </p:txBody>
      </p:sp>
      <p:sp>
        <p:nvSpPr>
          <p:cNvPr id="4" name="Platshållare för bildnummer 3"/>
          <p:cNvSpPr>
            <a:spLocks noGrp="1"/>
          </p:cNvSpPr>
          <p:nvPr>
            <p:ph type="sldNum" sz="quarter" idx="10"/>
          </p:nvPr>
        </p:nvSpPr>
        <p:spPr/>
        <p:txBody>
          <a:bodyPr/>
          <a:lstStyle/>
          <a:p>
            <a:fld id="{20E488C0-662C-41C4-885B-001414036DB8}" type="slidenum">
              <a:rPr lang="sv-SE" smtClean="0"/>
              <a:t>39</a:t>
            </a:fld>
            <a:endParaRPr lang="sv-SE"/>
          </a:p>
        </p:txBody>
      </p:sp>
    </p:spTree>
    <p:extLst>
      <p:ext uri="{BB962C8B-B14F-4D97-AF65-F5344CB8AC3E}">
        <p14:creationId xmlns:p14="http://schemas.microsoft.com/office/powerpoint/2010/main" val="1390964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524000" y="1122363"/>
            <a:ext cx="9144000" cy="2387600"/>
          </a:xfrm>
        </p:spPr>
        <p:txBody>
          <a:bodyPr anchor="b"/>
          <a:lstStyle>
            <a:lvl1pPr algn="ctr">
              <a:defRPr sz="6000"/>
            </a:lvl1pPr>
          </a:lstStyle>
          <a:p>
            <a:r>
              <a:rPr lang="sv-SE" smtClean="0"/>
              <a:t>Klicka här för att ändra format</a:t>
            </a:r>
            <a:endParaRPr lang="sv-SE"/>
          </a:p>
        </p:txBody>
      </p:sp>
      <p:sp>
        <p:nvSpPr>
          <p:cNvPr id="3" name="Underrubrik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smtClean="0"/>
              <a:t>Klicka om du vill redigera mall för underrubrikformat</a:t>
            </a:r>
            <a:endParaRPr lang="sv-SE"/>
          </a:p>
        </p:txBody>
      </p:sp>
      <p:sp>
        <p:nvSpPr>
          <p:cNvPr id="4" name="Platshållare för datum 3"/>
          <p:cNvSpPr>
            <a:spLocks noGrp="1"/>
          </p:cNvSpPr>
          <p:nvPr>
            <p:ph type="dt" sz="half" idx="10"/>
          </p:nvPr>
        </p:nvSpPr>
        <p:spPr/>
        <p:txBody>
          <a:bodyPr/>
          <a:lstStyle/>
          <a:p>
            <a:fld id="{82BA0FA6-9793-4045-A36C-7951CA1F27CD}"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26552606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82BA0FA6-9793-4045-A36C-7951CA1F27CD}"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3191714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831850" y="1709738"/>
            <a:ext cx="10515600" cy="2852737"/>
          </a:xfrm>
        </p:spPr>
        <p:txBody>
          <a:bodyPr anchor="b"/>
          <a:lstStyle>
            <a:lvl1pPr>
              <a:defRPr sz="6000"/>
            </a:lvl1pPr>
          </a:lstStyle>
          <a:p>
            <a:r>
              <a:rPr lang="sv-SE" smtClean="0"/>
              <a:t>Klicka här för att ändra format</a:t>
            </a:r>
            <a:endParaRPr lang="sv-SE"/>
          </a:p>
        </p:txBody>
      </p:sp>
      <p:sp>
        <p:nvSpPr>
          <p:cNvPr id="3" name="Platshållare för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smtClean="0"/>
              <a:t>Redigera format för bakgrundstext</a:t>
            </a:r>
          </a:p>
        </p:txBody>
      </p:sp>
      <p:sp>
        <p:nvSpPr>
          <p:cNvPr id="4" name="Platshållare för datum 3"/>
          <p:cNvSpPr>
            <a:spLocks noGrp="1"/>
          </p:cNvSpPr>
          <p:nvPr>
            <p:ph type="dt" sz="half" idx="10"/>
          </p:nvPr>
        </p:nvSpPr>
        <p:spPr/>
        <p:txBody>
          <a:bodyPr/>
          <a:lstStyle/>
          <a:p>
            <a:fld id="{82BA0FA6-9793-4045-A36C-7951CA1F27CD}"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3797023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838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6172200" y="1825625"/>
            <a:ext cx="5181600" cy="435133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82BA0FA6-9793-4045-A36C-7951CA1F27CD}"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222737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839788" y="365125"/>
            <a:ext cx="10515600" cy="1325563"/>
          </a:xfrm>
        </p:spPr>
        <p:txBody>
          <a:bodyPr/>
          <a:lstStyle/>
          <a:p>
            <a:r>
              <a:rPr lang="sv-SE" smtClean="0"/>
              <a:t>Klicka här för att ändra format</a:t>
            </a:r>
            <a:endParaRPr lang="sv-SE"/>
          </a:p>
        </p:txBody>
      </p:sp>
      <p:sp>
        <p:nvSpPr>
          <p:cNvPr id="3" name="Platshållare för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4" name="Platshållare för innehåll 3"/>
          <p:cNvSpPr>
            <a:spLocks noGrp="1"/>
          </p:cNvSpPr>
          <p:nvPr>
            <p:ph sz="half" idx="2"/>
          </p:nvPr>
        </p:nvSpPr>
        <p:spPr>
          <a:xfrm>
            <a:off x="839788" y="2505075"/>
            <a:ext cx="5157787"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Redigera format för bakgrundstext</a:t>
            </a:r>
          </a:p>
        </p:txBody>
      </p:sp>
      <p:sp>
        <p:nvSpPr>
          <p:cNvPr id="6" name="Platshållare för innehåll 5"/>
          <p:cNvSpPr>
            <a:spLocks noGrp="1"/>
          </p:cNvSpPr>
          <p:nvPr>
            <p:ph sz="quarter" idx="4"/>
          </p:nvPr>
        </p:nvSpPr>
        <p:spPr>
          <a:xfrm>
            <a:off x="6172200" y="2505075"/>
            <a:ext cx="5183188" cy="3684588"/>
          </a:xfrm>
        </p:spPr>
        <p:txBody>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82BA0FA6-9793-4045-A36C-7951CA1F27CD}" type="datetimeFigureOut">
              <a:rPr lang="sv-SE" smtClean="0"/>
              <a:t>2021-09-08</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236126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82BA0FA6-9793-4045-A36C-7951CA1F27CD}" type="datetimeFigureOut">
              <a:rPr lang="sv-SE" smtClean="0"/>
              <a:t>2021-09-08</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30021164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2BA0FA6-9793-4045-A36C-7951CA1F27CD}" type="datetimeFigureOut">
              <a:rPr lang="sv-SE" smtClean="0"/>
              <a:t>2021-09-08</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2936013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innehåll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82BA0FA6-9793-4045-A36C-7951CA1F27CD}"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28962161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839788" y="457200"/>
            <a:ext cx="3932237" cy="1600200"/>
          </a:xfrm>
        </p:spPr>
        <p:txBody>
          <a:bodyPr anchor="b"/>
          <a:lstStyle>
            <a:lvl1pPr>
              <a:defRPr sz="3200"/>
            </a:lvl1pPr>
          </a:lstStyle>
          <a:p>
            <a:r>
              <a:rPr lang="sv-SE" smtClean="0"/>
              <a:t>Klicka här för att ändra format</a:t>
            </a:r>
            <a:endParaRPr lang="sv-SE"/>
          </a:p>
        </p:txBody>
      </p:sp>
      <p:sp>
        <p:nvSpPr>
          <p:cNvPr id="3" name="Platshållare för bild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smtClean="0"/>
              <a:t>Redigera format för bakgrundstext</a:t>
            </a:r>
          </a:p>
        </p:txBody>
      </p:sp>
      <p:sp>
        <p:nvSpPr>
          <p:cNvPr id="5" name="Platshållare för datum 4"/>
          <p:cNvSpPr>
            <a:spLocks noGrp="1"/>
          </p:cNvSpPr>
          <p:nvPr>
            <p:ph type="dt" sz="half" idx="10"/>
          </p:nvPr>
        </p:nvSpPr>
        <p:spPr/>
        <p:txBody>
          <a:bodyPr/>
          <a:lstStyle/>
          <a:p>
            <a:fld id="{82BA0FA6-9793-4045-A36C-7951CA1F27CD}" type="datetimeFigureOut">
              <a:rPr lang="sv-SE" smtClean="0"/>
              <a:t>2021-09-08</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3059059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82BA0FA6-9793-4045-A36C-7951CA1F27CD}"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3440424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8724900" y="365125"/>
            <a:ext cx="2628900" cy="5811838"/>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838200" y="365125"/>
            <a:ext cx="7734300" cy="5811838"/>
          </a:xfrm>
        </p:spPr>
        <p:txBody>
          <a:bodyPr vert="eaVert"/>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82BA0FA6-9793-4045-A36C-7951CA1F27CD}" type="datetimeFigureOut">
              <a:rPr lang="sv-SE" smtClean="0"/>
              <a:t>2021-09-08</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364942E-8004-4A13-8AEA-E0A095024132}" type="slidenum">
              <a:rPr lang="sv-SE" smtClean="0"/>
              <a:t>‹#›</a:t>
            </a:fld>
            <a:endParaRPr lang="sv-SE"/>
          </a:p>
        </p:txBody>
      </p:sp>
    </p:spTree>
    <p:extLst>
      <p:ext uri="{BB962C8B-B14F-4D97-AF65-F5344CB8AC3E}">
        <p14:creationId xmlns:p14="http://schemas.microsoft.com/office/powerpoint/2010/main" val="37590663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smtClean="0"/>
              <a:t>Redigera format för bakgrundstext</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BA0FA6-9793-4045-A36C-7951CA1F27CD}" type="datetimeFigureOut">
              <a:rPr lang="sv-SE" smtClean="0"/>
              <a:t>2021-09-08</a:t>
            </a:fld>
            <a:endParaRPr lang="sv-SE"/>
          </a:p>
        </p:txBody>
      </p:sp>
      <p:sp>
        <p:nvSpPr>
          <p:cNvPr id="5" name="Platshållare för sidfo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64942E-8004-4A13-8AEA-E0A095024132}" type="slidenum">
              <a:rPr lang="sv-SE" smtClean="0"/>
              <a:t>‹#›</a:t>
            </a:fld>
            <a:endParaRPr lang="sv-SE"/>
          </a:p>
        </p:txBody>
      </p:sp>
    </p:spTree>
    <p:extLst>
      <p:ext uri="{BB962C8B-B14F-4D97-AF65-F5344CB8AC3E}">
        <p14:creationId xmlns:p14="http://schemas.microsoft.com/office/powerpoint/2010/main" val="35701614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hyperlink" Target="http://www.seppo.net/" TargetMode="External"/><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7.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5.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hyperlink" Target="http://www.seppo.net/" TargetMode="External"/></Relationships>
</file>

<file path=ppt/slides/_rels/slide3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3"/>
          <a:stretch>
            <a:fillRect/>
          </a:stretch>
        </p:blipFill>
        <p:spPr>
          <a:xfrm>
            <a:off x="942109" y="0"/>
            <a:ext cx="10156816" cy="6858594"/>
          </a:xfrm>
          <a:prstGeom prst="rect">
            <a:avLst/>
          </a:prstGeom>
        </p:spPr>
      </p:pic>
      <p:sp>
        <p:nvSpPr>
          <p:cNvPr id="11" name="textruta 10"/>
          <p:cNvSpPr txBox="1"/>
          <p:nvPr/>
        </p:nvSpPr>
        <p:spPr>
          <a:xfrm>
            <a:off x="942109" y="110836"/>
            <a:ext cx="3639128" cy="2862322"/>
          </a:xfrm>
          <a:prstGeom prst="rect">
            <a:avLst/>
          </a:prstGeo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sv-SE" sz="3600" dirty="0"/>
              <a:t>Hur kan skogsbruket samsas med tjädern?</a:t>
            </a:r>
          </a:p>
          <a:p>
            <a:endParaRPr lang="sv-SE" sz="3600" dirty="0">
              <a:latin typeface="Cambria" panose="02040503050406030204" pitchFamily="18" charset="0"/>
              <a:ea typeface="Cambria" panose="02040503050406030204" pitchFamily="18" charset="0"/>
            </a:endParaRPr>
          </a:p>
        </p:txBody>
      </p:sp>
      <p:pic>
        <p:nvPicPr>
          <p:cNvPr id="4" name="Bild 1" descr="https://jordbruksverket.se/images/18.30e366ed16cf56c31949925c/1567605835613/EU-logo-jordbruksfonden-farg.jp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288587" y="4578552"/>
            <a:ext cx="1774825" cy="1691005"/>
          </a:xfrm>
          <a:prstGeom prst="rect">
            <a:avLst/>
          </a:prstGeom>
          <a:noFill/>
          <a:ln>
            <a:noFill/>
          </a:ln>
        </p:spPr>
      </p:pic>
    </p:spTree>
    <p:extLst>
      <p:ext uri="{BB962C8B-B14F-4D97-AF65-F5344CB8AC3E}">
        <p14:creationId xmlns:p14="http://schemas.microsoft.com/office/powerpoint/2010/main" val="22345339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5247" y="0"/>
            <a:ext cx="9140320" cy="685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ruta 2"/>
          <p:cNvSpPr txBox="1"/>
          <p:nvPr/>
        </p:nvSpPr>
        <p:spPr>
          <a:xfrm>
            <a:off x="1524001" y="5661085"/>
            <a:ext cx="4426737" cy="923330"/>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dirty="0"/>
              <a:t>Ur ”Viltvänligt skogsbruk”</a:t>
            </a:r>
          </a:p>
          <a:p>
            <a:r>
              <a:rPr lang="sv-SE" dirty="0" err="1"/>
              <a:t>Cartoon</a:t>
            </a:r>
            <a:r>
              <a:rPr lang="sv-SE" dirty="0"/>
              <a:t>: Seppo Leinonen, </a:t>
            </a:r>
            <a:r>
              <a:rPr lang="sv-SE" u="sng" dirty="0">
                <a:hlinkClick r:id="rId3"/>
              </a:rPr>
              <a:t>www.seppo.net</a:t>
            </a:r>
            <a:endParaRPr lang="sv-SE" dirty="0"/>
          </a:p>
          <a:p>
            <a:endParaRPr lang="sv-SE" dirty="0"/>
          </a:p>
        </p:txBody>
      </p:sp>
    </p:spTree>
    <p:extLst>
      <p:ext uri="{BB962C8B-B14F-4D97-AF65-F5344CB8AC3E}">
        <p14:creationId xmlns:p14="http://schemas.microsoft.com/office/powerpoint/2010/main" val="29692502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hrister\Desktop\DSC_00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ubrik 2"/>
          <p:cNvSpPr>
            <a:spLocks noGrp="1"/>
          </p:cNvSpPr>
          <p:nvPr>
            <p:ph type="title"/>
          </p:nvPr>
        </p:nvSpPr>
        <p:spPr>
          <a:xfrm>
            <a:off x="1463964" y="511557"/>
            <a:ext cx="8229600" cy="69148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lstStyle/>
          <a:p>
            <a:pPr algn="ctr"/>
            <a:r>
              <a:rPr lang="sv-SE" sz="4000" dirty="0"/>
              <a:t>Hur ser </a:t>
            </a:r>
            <a:r>
              <a:rPr lang="sv-SE" sz="4000" dirty="0" smtClean="0"/>
              <a:t>bra tjäderskogar </a:t>
            </a:r>
            <a:r>
              <a:rPr lang="sv-SE" sz="4000" dirty="0"/>
              <a:t>ut?</a:t>
            </a:r>
          </a:p>
        </p:txBody>
      </p:sp>
    </p:spTree>
    <p:extLst>
      <p:ext uri="{BB962C8B-B14F-4D97-AF65-F5344CB8AC3E}">
        <p14:creationId xmlns:p14="http://schemas.microsoft.com/office/powerpoint/2010/main" val="26904658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objekt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12602"/>
          </a:xfrm>
          <a:prstGeom prst="rect">
            <a:avLst/>
          </a:prstGeom>
        </p:spPr>
      </p:pic>
      <p:sp>
        <p:nvSpPr>
          <p:cNvPr id="8" name="textruta 7"/>
          <p:cNvSpPr txBox="1"/>
          <p:nvPr/>
        </p:nvSpPr>
        <p:spPr>
          <a:xfrm>
            <a:off x="41564" y="40043"/>
            <a:ext cx="4064000" cy="120032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sv-SE" sz="3600" dirty="0" smtClean="0"/>
              <a:t>Myrmosaiker är goda tjädermarker</a:t>
            </a:r>
            <a:endParaRPr lang="sv-SE" sz="3600" dirty="0"/>
          </a:p>
        </p:txBody>
      </p:sp>
      <p:sp>
        <p:nvSpPr>
          <p:cNvPr id="9" name="textruta 8"/>
          <p:cNvSpPr txBox="1"/>
          <p:nvPr/>
        </p:nvSpPr>
        <p:spPr>
          <a:xfrm>
            <a:off x="6308436" y="0"/>
            <a:ext cx="5883564" cy="1569660"/>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pPr marL="285750" indent="-285750">
              <a:buFontTx/>
              <a:buChar char="-"/>
            </a:pPr>
            <a:r>
              <a:rPr lang="sv-SE" sz="3200" dirty="0" smtClean="0"/>
              <a:t>Har stor andel </a:t>
            </a:r>
            <a:r>
              <a:rPr lang="sv-SE" sz="3200" dirty="0" err="1" smtClean="0"/>
              <a:t>kantzoner</a:t>
            </a:r>
            <a:endParaRPr lang="sv-SE" sz="3200" dirty="0" smtClean="0"/>
          </a:p>
          <a:p>
            <a:pPr marL="285750" indent="-285750">
              <a:buFontTx/>
              <a:buChar char="-"/>
            </a:pPr>
            <a:r>
              <a:rPr lang="sv-SE" sz="3200" dirty="0" smtClean="0"/>
              <a:t>Värdefulla uppfödningsmiljöer för tjäderkycklingar</a:t>
            </a:r>
            <a:endParaRPr lang="sv-SE" sz="3200" dirty="0"/>
          </a:p>
        </p:txBody>
      </p:sp>
    </p:spTree>
    <p:extLst>
      <p:ext uri="{BB962C8B-B14F-4D97-AF65-F5344CB8AC3E}">
        <p14:creationId xmlns:p14="http://schemas.microsoft.com/office/powerpoint/2010/main" val="18470867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023"/>
            <a:ext cx="12191999" cy="6874023"/>
          </a:xfrm>
          <a:prstGeom prst="rect">
            <a:avLst/>
          </a:prstGeom>
        </p:spPr>
      </p:pic>
      <p:sp>
        <p:nvSpPr>
          <p:cNvPr id="3" name="textruta 2"/>
          <p:cNvSpPr txBox="1"/>
          <p:nvPr/>
        </p:nvSpPr>
        <p:spPr>
          <a:xfrm>
            <a:off x="41563" y="40043"/>
            <a:ext cx="5103091" cy="120032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sv-SE" sz="3600" dirty="0" smtClean="0"/>
              <a:t>Hällmarkstallskogar i mosaik med småmossar</a:t>
            </a:r>
            <a:endParaRPr lang="sv-SE" sz="3600" dirty="0"/>
          </a:p>
        </p:txBody>
      </p:sp>
    </p:spTree>
    <p:extLst>
      <p:ext uri="{BB962C8B-B14F-4D97-AF65-F5344CB8AC3E}">
        <p14:creationId xmlns:p14="http://schemas.microsoft.com/office/powerpoint/2010/main" val="35542469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ktangel 2"/>
          <p:cNvSpPr/>
          <p:nvPr/>
        </p:nvSpPr>
        <p:spPr>
          <a:xfrm>
            <a:off x="157018" y="122581"/>
            <a:ext cx="6096000" cy="1200329"/>
          </a:xfrm>
          <a:prstGeom prst="rect">
            <a:avLst/>
          </a:prstGeom>
          <a:solidFill>
            <a:schemeClr val="accent3">
              <a:alpha val="50000"/>
            </a:schemeClr>
          </a:solidFill>
          <a:ln>
            <a:noFill/>
          </a:ln>
        </p:spPr>
        <p:style>
          <a:lnRef idx="0">
            <a:scrgbClr r="0" g="0" b="0"/>
          </a:lnRef>
          <a:fillRef idx="0">
            <a:scrgbClr r="0" g="0" b="0"/>
          </a:fillRef>
          <a:effectRef idx="0">
            <a:scrgbClr r="0" g="0" b="0"/>
          </a:effectRef>
          <a:fontRef idx="minor">
            <a:schemeClr val="lt1"/>
          </a:fontRef>
        </p:style>
        <p:txBody>
          <a:bodyPr>
            <a:spAutoFit/>
          </a:bodyPr>
          <a:lstStyle/>
          <a:p>
            <a:pPr lvl="0"/>
            <a:r>
              <a:rPr lang="sv-SE" sz="3600" dirty="0" smtClean="0">
                <a:solidFill>
                  <a:prstClr val="white"/>
                </a:solidFill>
              </a:rPr>
              <a:t>Stora sammanhängande  </a:t>
            </a:r>
            <a:r>
              <a:rPr lang="sv-SE" sz="3600" dirty="0" err="1" smtClean="0">
                <a:solidFill>
                  <a:prstClr val="white"/>
                </a:solidFill>
              </a:rPr>
              <a:t>talldominerade</a:t>
            </a:r>
            <a:r>
              <a:rPr lang="sv-SE" sz="3600" dirty="0" smtClean="0">
                <a:solidFill>
                  <a:prstClr val="white"/>
                </a:solidFill>
              </a:rPr>
              <a:t> skogar</a:t>
            </a:r>
            <a:endParaRPr lang="sv-SE" sz="3600" dirty="0">
              <a:solidFill>
                <a:prstClr val="white"/>
              </a:solidFill>
            </a:endParaRPr>
          </a:p>
        </p:txBody>
      </p:sp>
    </p:spTree>
    <p:extLst>
      <p:ext uri="{BB962C8B-B14F-4D97-AF65-F5344CB8AC3E}">
        <p14:creationId xmlns:p14="http://schemas.microsoft.com/office/powerpoint/2010/main" val="9968285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2"/>
          <a:stretch>
            <a:fillRect/>
          </a:stretch>
        </p:blipFill>
        <p:spPr>
          <a:xfrm>
            <a:off x="2989726" y="23439"/>
            <a:ext cx="4565620" cy="3426691"/>
          </a:xfrm>
          <a:prstGeom prst="rect">
            <a:avLst/>
          </a:prstGeom>
        </p:spPr>
      </p:pic>
      <p:pic>
        <p:nvPicPr>
          <p:cNvPr id="6" name="Bildobjekt 5"/>
          <p:cNvPicPr>
            <a:picLocks noChangeAspect="1"/>
          </p:cNvPicPr>
          <p:nvPr/>
        </p:nvPicPr>
        <p:blipFill>
          <a:blip r:embed="rId3"/>
          <a:stretch>
            <a:fillRect/>
          </a:stretch>
        </p:blipFill>
        <p:spPr>
          <a:xfrm>
            <a:off x="7610764" y="-1"/>
            <a:ext cx="4581236" cy="3438411"/>
          </a:xfrm>
          <a:prstGeom prst="rect">
            <a:avLst/>
          </a:prstGeom>
        </p:spPr>
      </p:pic>
      <p:pic>
        <p:nvPicPr>
          <p:cNvPr id="7" name="Bildobjekt 6"/>
          <p:cNvPicPr>
            <a:picLocks noChangeAspect="1"/>
          </p:cNvPicPr>
          <p:nvPr/>
        </p:nvPicPr>
        <p:blipFill>
          <a:blip r:embed="rId4"/>
          <a:stretch>
            <a:fillRect/>
          </a:stretch>
        </p:blipFill>
        <p:spPr>
          <a:xfrm>
            <a:off x="2989726" y="3450130"/>
            <a:ext cx="4565134" cy="3431309"/>
          </a:xfrm>
          <a:prstGeom prst="rect">
            <a:avLst/>
          </a:prstGeom>
        </p:spPr>
      </p:pic>
      <p:pic>
        <p:nvPicPr>
          <p:cNvPr id="8" name="Bildobjekt 7"/>
          <p:cNvPicPr>
            <a:picLocks noChangeAspect="1"/>
          </p:cNvPicPr>
          <p:nvPr/>
        </p:nvPicPr>
        <p:blipFill>
          <a:blip r:embed="rId5"/>
          <a:stretch>
            <a:fillRect/>
          </a:stretch>
        </p:blipFill>
        <p:spPr>
          <a:xfrm>
            <a:off x="7583055" y="3438410"/>
            <a:ext cx="4581236" cy="3438411"/>
          </a:xfrm>
          <a:prstGeom prst="rect">
            <a:avLst/>
          </a:prstGeom>
        </p:spPr>
      </p:pic>
      <p:pic>
        <p:nvPicPr>
          <p:cNvPr id="9" name="Bildobjekt 8"/>
          <p:cNvPicPr>
            <a:picLocks noChangeAspect="1"/>
          </p:cNvPicPr>
          <p:nvPr/>
        </p:nvPicPr>
        <p:blipFill>
          <a:blip r:embed="rId6"/>
          <a:stretch>
            <a:fillRect/>
          </a:stretch>
        </p:blipFill>
        <p:spPr>
          <a:xfrm>
            <a:off x="640278" y="2632094"/>
            <a:ext cx="1822862" cy="1944793"/>
          </a:xfrm>
          <a:prstGeom prst="rect">
            <a:avLst/>
          </a:prstGeom>
        </p:spPr>
      </p:pic>
    </p:spTree>
    <p:extLst>
      <p:ext uri="{BB962C8B-B14F-4D97-AF65-F5344CB8AC3E}">
        <p14:creationId xmlns:p14="http://schemas.microsoft.com/office/powerpoint/2010/main" val="22328787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2928540" y="3422533"/>
            <a:ext cx="4580622" cy="3435467"/>
          </a:xfrm>
          <a:prstGeom prst="rect">
            <a:avLst/>
          </a:prstGeom>
        </p:spPr>
      </p:pic>
      <p:pic>
        <p:nvPicPr>
          <p:cNvPr id="3" name="Bildobjekt 2"/>
          <p:cNvPicPr>
            <a:picLocks noChangeAspect="1"/>
          </p:cNvPicPr>
          <p:nvPr/>
        </p:nvPicPr>
        <p:blipFill>
          <a:blip r:embed="rId3"/>
          <a:stretch>
            <a:fillRect/>
          </a:stretch>
        </p:blipFill>
        <p:spPr>
          <a:xfrm>
            <a:off x="2928540" y="1"/>
            <a:ext cx="4580622" cy="3437928"/>
          </a:xfrm>
          <a:prstGeom prst="rect">
            <a:avLst/>
          </a:prstGeom>
        </p:spPr>
      </p:pic>
      <p:pic>
        <p:nvPicPr>
          <p:cNvPr id="4" name="Bildobjekt 3"/>
          <p:cNvPicPr>
            <a:picLocks noChangeAspect="1"/>
          </p:cNvPicPr>
          <p:nvPr/>
        </p:nvPicPr>
        <p:blipFill>
          <a:blip r:embed="rId4"/>
          <a:stretch>
            <a:fillRect/>
          </a:stretch>
        </p:blipFill>
        <p:spPr>
          <a:xfrm>
            <a:off x="7601527" y="3417254"/>
            <a:ext cx="4584377" cy="3440746"/>
          </a:xfrm>
          <a:prstGeom prst="rect">
            <a:avLst/>
          </a:prstGeom>
        </p:spPr>
      </p:pic>
      <p:pic>
        <p:nvPicPr>
          <p:cNvPr id="5" name="Bildobjekt 4"/>
          <p:cNvPicPr>
            <a:picLocks noChangeAspect="1"/>
          </p:cNvPicPr>
          <p:nvPr/>
        </p:nvPicPr>
        <p:blipFill>
          <a:blip r:embed="rId5"/>
          <a:stretch>
            <a:fillRect/>
          </a:stretch>
        </p:blipFill>
        <p:spPr>
          <a:xfrm>
            <a:off x="7601527" y="-1"/>
            <a:ext cx="4590473" cy="3437929"/>
          </a:xfrm>
          <a:prstGeom prst="rect">
            <a:avLst/>
          </a:prstGeom>
        </p:spPr>
      </p:pic>
      <p:pic>
        <p:nvPicPr>
          <p:cNvPr id="6" name="Bildobjekt 5"/>
          <p:cNvPicPr>
            <a:picLocks noChangeAspect="1"/>
          </p:cNvPicPr>
          <p:nvPr/>
        </p:nvPicPr>
        <p:blipFill>
          <a:blip r:embed="rId6"/>
          <a:stretch>
            <a:fillRect/>
          </a:stretch>
        </p:blipFill>
        <p:spPr>
          <a:xfrm>
            <a:off x="455551" y="2465531"/>
            <a:ext cx="1822862" cy="1944793"/>
          </a:xfrm>
          <a:prstGeom prst="rect">
            <a:avLst/>
          </a:prstGeom>
        </p:spPr>
      </p:pic>
      <p:sp>
        <p:nvSpPr>
          <p:cNvPr id="7" name="Multiplicera 6"/>
          <p:cNvSpPr/>
          <p:nvPr/>
        </p:nvSpPr>
        <p:spPr>
          <a:xfrm>
            <a:off x="258618" y="2105891"/>
            <a:ext cx="2346037" cy="2715491"/>
          </a:xfrm>
          <a:prstGeom prst="mathMultiply">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5164489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hrister\Desktop\DSC_00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Rubrik 2"/>
          <p:cNvSpPr>
            <a:spLocks noGrp="1"/>
          </p:cNvSpPr>
          <p:nvPr>
            <p:ph type="title"/>
          </p:nvPr>
        </p:nvSpPr>
        <p:spPr>
          <a:xfrm>
            <a:off x="295564" y="511557"/>
            <a:ext cx="10677236" cy="691480"/>
          </a:xfrm>
          <a:solidFill>
            <a:schemeClr val="dk1">
              <a:alpha val="50000"/>
            </a:schemeClr>
          </a:solidFill>
          <a:ln>
            <a:noFill/>
          </a:ln>
        </p:spPr>
        <p:style>
          <a:lnRef idx="0">
            <a:scrgbClr r="0" g="0" b="0"/>
          </a:lnRef>
          <a:fillRef idx="0">
            <a:scrgbClr r="0" g="0" b="0"/>
          </a:fillRef>
          <a:effectRef idx="0">
            <a:scrgbClr r="0" g="0" b="0"/>
          </a:effectRef>
          <a:fontRef idx="minor">
            <a:schemeClr val="lt1"/>
          </a:fontRef>
        </p:style>
        <p:txBody>
          <a:bodyPr>
            <a:normAutofit/>
          </a:bodyPr>
          <a:lstStyle/>
          <a:p>
            <a:pPr algn="ctr"/>
            <a:r>
              <a:rPr lang="sv-SE" sz="4000" dirty="0" smtClean="0"/>
              <a:t>Metod att bedöma bra och dåliga tjäderskogar </a:t>
            </a:r>
            <a:endParaRPr lang="sv-SE" sz="4000" dirty="0"/>
          </a:p>
        </p:txBody>
      </p:sp>
    </p:spTree>
    <p:extLst>
      <p:ext uri="{BB962C8B-B14F-4D97-AF65-F5344CB8AC3E}">
        <p14:creationId xmlns:p14="http://schemas.microsoft.com/office/powerpoint/2010/main" val="27000337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 2"/>
          <p:cNvGraphicFramePr>
            <a:graphicFrameLocks noGrp="1"/>
          </p:cNvGraphicFramePr>
          <p:nvPr>
            <p:extLst>
              <p:ext uri="{D42A27DB-BD31-4B8C-83A1-F6EECF244321}">
                <p14:modId xmlns:p14="http://schemas.microsoft.com/office/powerpoint/2010/main" val="4247375706"/>
              </p:ext>
            </p:extLst>
          </p:nvPr>
        </p:nvGraphicFramePr>
        <p:xfrm>
          <a:off x="267856" y="766618"/>
          <a:ext cx="11582398" cy="5250009"/>
        </p:xfrm>
        <a:graphic>
          <a:graphicData uri="http://schemas.openxmlformats.org/drawingml/2006/table">
            <a:tbl>
              <a:tblPr firstRow="1" firstCol="1" bandRow="1">
                <a:tableStyleId>{5C22544A-7EE6-4342-B048-85BDC9FD1C3A}</a:tableStyleId>
              </a:tblPr>
              <a:tblGrid>
                <a:gridCol w="3445162">
                  <a:extLst>
                    <a:ext uri="{9D8B030D-6E8A-4147-A177-3AD203B41FA5}">
                      <a16:colId xmlns:a16="http://schemas.microsoft.com/office/drawing/2014/main" val="605635466"/>
                    </a:ext>
                  </a:extLst>
                </a:gridCol>
                <a:gridCol w="3196022">
                  <a:extLst>
                    <a:ext uri="{9D8B030D-6E8A-4147-A177-3AD203B41FA5}">
                      <a16:colId xmlns:a16="http://schemas.microsoft.com/office/drawing/2014/main" val="3499730613"/>
                    </a:ext>
                  </a:extLst>
                </a:gridCol>
                <a:gridCol w="2555966">
                  <a:extLst>
                    <a:ext uri="{9D8B030D-6E8A-4147-A177-3AD203B41FA5}">
                      <a16:colId xmlns:a16="http://schemas.microsoft.com/office/drawing/2014/main" val="2349494187"/>
                    </a:ext>
                  </a:extLst>
                </a:gridCol>
                <a:gridCol w="2385248">
                  <a:extLst>
                    <a:ext uri="{9D8B030D-6E8A-4147-A177-3AD203B41FA5}">
                      <a16:colId xmlns:a16="http://schemas.microsoft.com/office/drawing/2014/main" val="2531482882"/>
                    </a:ext>
                  </a:extLst>
                </a:gridCol>
              </a:tblGrid>
              <a:tr h="463204">
                <a:tc>
                  <a:txBody>
                    <a:bodyPr/>
                    <a:lstStyle/>
                    <a:p>
                      <a:pPr>
                        <a:lnSpc>
                          <a:spcPct val="107000"/>
                        </a:lnSpc>
                        <a:spcAft>
                          <a:spcPts val="0"/>
                        </a:spcAft>
                      </a:pPr>
                      <a:r>
                        <a:rPr lang="sv-SE" sz="2400" dirty="0">
                          <a:effectLst/>
                        </a:rPr>
                        <a:t>Parameter/poäng</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0 poäng</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1 poäng</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2 poäng</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57389048"/>
                  </a:ext>
                </a:extLst>
              </a:tr>
              <a:tr h="947854">
                <a:tc>
                  <a:txBody>
                    <a:bodyPr/>
                    <a:lstStyle/>
                    <a:p>
                      <a:pPr>
                        <a:lnSpc>
                          <a:spcPct val="107000"/>
                        </a:lnSpc>
                        <a:spcAft>
                          <a:spcPts val="0"/>
                        </a:spcAft>
                      </a:pPr>
                      <a:r>
                        <a:rPr lang="sv-SE" sz="2400" dirty="0">
                          <a:effectLst/>
                        </a:rPr>
                        <a:t>Förekomst av fältskikt, fr.a. blåbärsris</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Saknas/sällsynt</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Fläckvis/allmän</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Riklig</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9661099"/>
                  </a:ext>
                </a:extLst>
              </a:tr>
              <a:tr h="463204">
                <a:tc>
                  <a:txBody>
                    <a:bodyPr/>
                    <a:lstStyle/>
                    <a:p>
                      <a:pPr>
                        <a:lnSpc>
                          <a:spcPct val="107000"/>
                        </a:lnSpc>
                        <a:spcAft>
                          <a:spcPts val="0"/>
                        </a:spcAft>
                      </a:pPr>
                      <a:r>
                        <a:rPr lang="sv-SE" sz="2400">
                          <a:effectLst/>
                        </a:rPr>
                        <a:t>Flerskiktat trädskikt</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Nej</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Delvis (&lt; 50%)</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Ja (&gt; 50%)</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83465226"/>
                  </a:ext>
                </a:extLst>
              </a:tr>
              <a:tr h="839185">
                <a:tc>
                  <a:txBody>
                    <a:bodyPr/>
                    <a:lstStyle/>
                    <a:p>
                      <a:pPr>
                        <a:lnSpc>
                          <a:spcPct val="107000"/>
                        </a:lnSpc>
                        <a:spcAft>
                          <a:spcPts val="0"/>
                        </a:spcAft>
                      </a:pPr>
                      <a:r>
                        <a:rPr lang="sv-SE" sz="2400">
                          <a:effectLst/>
                        </a:rPr>
                        <a:t>Trädålder mätt som höjd</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0-5m</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5-10m</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&gt;10m</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51367672"/>
                  </a:ext>
                </a:extLst>
              </a:tr>
              <a:tr h="1697377">
                <a:tc>
                  <a:txBody>
                    <a:bodyPr/>
                    <a:lstStyle/>
                    <a:p>
                      <a:pPr>
                        <a:lnSpc>
                          <a:spcPct val="107000"/>
                        </a:lnSpc>
                        <a:spcAft>
                          <a:spcPts val="0"/>
                        </a:spcAft>
                      </a:pPr>
                      <a:r>
                        <a:rPr lang="sv-SE" sz="2400">
                          <a:effectLst/>
                        </a:rPr>
                        <a:t>Skogens slutenhet </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Öppet/tätt</a:t>
                      </a:r>
                    </a:p>
                    <a:p>
                      <a:pPr>
                        <a:lnSpc>
                          <a:spcPct val="107000"/>
                        </a:lnSpc>
                        <a:spcAft>
                          <a:spcPts val="0"/>
                        </a:spcAft>
                      </a:pPr>
                      <a:r>
                        <a:rPr lang="sv-SE" sz="2400">
                          <a:effectLst/>
                        </a:rPr>
                        <a:t>Gräs/mossavegetation</a:t>
                      </a:r>
                    </a:p>
                    <a:p>
                      <a:pPr>
                        <a:lnSpc>
                          <a:spcPct val="107000"/>
                        </a:lnSpc>
                        <a:spcAft>
                          <a:spcPts val="0"/>
                        </a:spcAft>
                      </a:pPr>
                      <a:r>
                        <a:rPr lang="sv-SE" sz="2400">
                          <a:effectLst/>
                        </a:rPr>
                        <a:t>0-0,4,  0,8-1,0</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sv-SE" sz="24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err="1">
                          <a:effectLst/>
                        </a:rPr>
                        <a:t>Luckig</a:t>
                      </a:r>
                      <a:r>
                        <a:rPr lang="sv-SE" sz="2400" dirty="0">
                          <a:effectLst/>
                        </a:rPr>
                        <a:t>/varierad</a:t>
                      </a:r>
                    </a:p>
                    <a:p>
                      <a:pPr>
                        <a:lnSpc>
                          <a:spcPct val="107000"/>
                        </a:lnSpc>
                        <a:spcAft>
                          <a:spcPts val="0"/>
                        </a:spcAft>
                      </a:pPr>
                      <a:r>
                        <a:rPr lang="sv-SE" sz="2400" dirty="0">
                          <a:effectLst/>
                        </a:rPr>
                        <a:t>Ris-vegetation</a:t>
                      </a:r>
                    </a:p>
                    <a:p>
                      <a:pPr>
                        <a:lnSpc>
                          <a:spcPct val="107000"/>
                        </a:lnSpc>
                        <a:spcAft>
                          <a:spcPts val="0"/>
                        </a:spcAft>
                      </a:pPr>
                      <a:r>
                        <a:rPr lang="sv-SE" sz="2400" dirty="0">
                          <a:effectLst/>
                        </a:rPr>
                        <a:t>0,4-0,8 </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3012086"/>
                  </a:ext>
                </a:extLst>
              </a:tr>
              <a:tr h="839185">
                <a:tc>
                  <a:txBody>
                    <a:bodyPr/>
                    <a:lstStyle/>
                    <a:p>
                      <a:pPr>
                        <a:lnSpc>
                          <a:spcPct val="107000"/>
                        </a:lnSpc>
                        <a:spcAft>
                          <a:spcPts val="0"/>
                        </a:spcAft>
                      </a:pPr>
                      <a:r>
                        <a:rPr lang="sv-SE" sz="2400">
                          <a:effectLst/>
                        </a:rPr>
                        <a:t>Förekomst av tall i trädskiktet</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Saknas/fåtalig</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a:effectLst/>
                        </a:rPr>
                        <a:t>Mellan 20-50 %</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Dominerar &gt; 50%</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180226154"/>
                  </a:ext>
                </a:extLst>
              </a:tr>
            </a:tbl>
          </a:graphicData>
        </a:graphic>
      </p:graphicFrame>
    </p:spTree>
    <p:extLst>
      <p:ext uri="{BB962C8B-B14F-4D97-AF65-F5344CB8AC3E}">
        <p14:creationId xmlns:p14="http://schemas.microsoft.com/office/powerpoint/2010/main" val="23308087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 2"/>
          <p:cNvGraphicFramePr>
            <a:graphicFrameLocks noGrp="1"/>
          </p:cNvGraphicFramePr>
          <p:nvPr>
            <p:extLst>
              <p:ext uri="{D42A27DB-BD31-4B8C-83A1-F6EECF244321}">
                <p14:modId xmlns:p14="http://schemas.microsoft.com/office/powerpoint/2010/main" val="4158843357"/>
              </p:ext>
            </p:extLst>
          </p:nvPr>
        </p:nvGraphicFramePr>
        <p:xfrm>
          <a:off x="835890" y="3435926"/>
          <a:ext cx="10243127" cy="2432195"/>
        </p:xfrm>
        <a:graphic>
          <a:graphicData uri="http://schemas.openxmlformats.org/drawingml/2006/table">
            <a:tbl>
              <a:tblPr firstRow="1" firstCol="1" bandRow="1">
                <a:tableStyleId>{5C22544A-7EE6-4342-B048-85BDC9FD1C3A}</a:tableStyleId>
              </a:tblPr>
              <a:tblGrid>
                <a:gridCol w="1644073">
                  <a:extLst>
                    <a:ext uri="{9D8B030D-6E8A-4147-A177-3AD203B41FA5}">
                      <a16:colId xmlns:a16="http://schemas.microsoft.com/office/drawing/2014/main" val="3350749490"/>
                    </a:ext>
                  </a:extLst>
                </a:gridCol>
                <a:gridCol w="8599054">
                  <a:extLst>
                    <a:ext uri="{9D8B030D-6E8A-4147-A177-3AD203B41FA5}">
                      <a16:colId xmlns:a16="http://schemas.microsoft.com/office/drawing/2014/main" val="2486921761"/>
                    </a:ext>
                  </a:extLst>
                </a:gridCol>
              </a:tblGrid>
              <a:tr h="481976">
                <a:tc>
                  <a:txBody>
                    <a:bodyPr/>
                    <a:lstStyle/>
                    <a:p>
                      <a:pPr>
                        <a:lnSpc>
                          <a:spcPct val="107000"/>
                        </a:lnSpc>
                        <a:spcAft>
                          <a:spcPts val="0"/>
                        </a:spcAft>
                      </a:pPr>
                      <a:r>
                        <a:rPr lang="sv-SE" sz="2400" dirty="0">
                          <a:effectLst/>
                        </a:rPr>
                        <a:t>Poäng</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Klassindelning</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86828416"/>
                  </a:ext>
                </a:extLst>
              </a:tr>
              <a:tr h="481976">
                <a:tc>
                  <a:txBody>
                    <a:bodyPr/>
                    <a:lstStyle/>
                    <a:p>
                      <a:pPr>
                        <a:lnSpc>
                          <a:spcPct val="107000"/>
                        </a:lnSpc>
                        <a:spcAft>
                          <a:spcPts val="0"/>
                        </a:spcAft>
                      </a:pPr>
                      <a:r>
                        <a:rPr lang="sv-SE" sz="2400">
                          <a:effectLst/>
                        </a:rPr>
                        <a:t>0-4 poäng</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LÅG; Saknar/hyser små förutsättningar för tjäder generellt </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99314137"/>
                  </a:ext>
                </a:extLst>
              </a:tr>
              <a:tr h="986267">
                <a:tc>
                  <a:txBody>
                    <a:bodyPr/>
                    <a:lstStyle/>
                    <a:p>
                      <a:pPr>
                        <a:lnSpc>
                          <a:spcPct val="107000"/>
                        </a:lnSpc>
                        <a:spcAft>
                          <a:spcPts val="0"/>
                        </a:spcAft>
                      </a:pPr>
                      <a:r>
                        <a:rPr lang="sv-SE" sz="2400">
                          <a:effectLst/>
                        </a:rPr>
                        <a:t>5-8 poäng</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MEDEL; Besitter ett visst värde för tjäder, </a:t>
                      </a:r>
                      <a:r>
                        <a:rPr lang="sv-SE" sz="2400" dirty="0" err="1">
                          <a:effectLst/>
                        </a:rPr>
                        <a:t>fr.f</a:t>
                      </a:r>
                      <a:r>
                        <a:rPr lang="sv-SE" sz="2400" dirty="0">
                          <a:effectLst/>
                        </a:rPr>
                        <a:t> a. för hönor med kycklingar. Mindre betydelsefullt område för tjädertuppar.</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19273876"/>
                  </a:ext>
                </a:extLst>
              </a:tr>
              <a:tr h="481976">
                <a:tc>
                  <a:txBody>
                    <a:bodyPr/>
                    <a:lstStyle/>
                    <a:p>
                      <a:pPr>
                        <a:lnSpc>
                          <a:spcPct val="107000"/>
                        </a:lnSpc>
                        <a:spcAft>
                          <a:spcPts val="0"/>
                        </a:spcAft>
                      </a:pPr>
                      <a:r>
                        <a:rPr lang="sv-SE" sz="2400">
                          <a:effectLst/>
                        </a:rPr>
                        <a:t>9-10 poäng</a:t>
                      </a:r>
                      <a:endParaRPr lang="sv-SE" sz="2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400" dirty="0">
                          <a:effectLst/>
                        </a:rPr>
                        <a:t>HÖG, Besitter ett stort värde för tjäder generellt</a:t>
                      </a:r>
                      <a:endParaRPr lang="sv-SE"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61355285"/>
                  </a:ext>
                </a:extLst>
              </a:tr>
            </a:tbl>
          </a:graphicData>
        </a:graphic>
      </p:graphicFrame>
      <p:sp>
        <p:nvSpPr>
          <p:cNvPr id="4" name="Rektangel 3"/>
          <p:cNvSpPr/>
          <p:nvPr/>
        </p:nvSpPr>
        <p:spPr>
          <a:xfrm>
            <a:off x="1136072" y="802526"/>
            <a:ext cx="9411855" cy="2049920"/>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a:lnSpc>
                <a:spcPct val="106000"/>
              </a:lnSpc>
              <a:spcAft>
                <a:spcPts val="800"/>
              </a:spcAft>
            </a:pPr>
            <a:r>
              <a:rPr lang="sv-SE" sz="2400" dirty="0">
                <a:latin typeface="Cambria" panose="02040503050406030204" pitchFamily="18" charset="0"/>
                <a:ea typeface="Calibri" panose="020F0502020204030204" pitchFamily="34" charset="0"/>
                <a:cs typeface="Times New Roman" panose="02020603050405020304" pitchFamily="18" charset="0"/>
              </a:rPr>
              <a:t>För varje delområde/avdelning beräknas en sammanlagd poängsumma för bedömda parametrar. Utifrån poängsumman görs en klassindelning med tre klasser (LÅG/MEDEL/GOD) med avseende på sammanlagd kvalitet för tjäder. Sumpskogar, vilket utgör miljöer av stor vikt för tjäder registreras automatiskt som GOD habitatkvalitet.</a:t>
            </a:r>
            <a:endParaRPr lang="sv-SE" sz="24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17474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ell 6"/>
          <p:cNvGraphicFramePr>
            <a:graphicFrameLocks noGrp="1"/>
          </p:cNvGraphicFramePr>
          <p:nvPr>
            <p:extLst>
              <p:ext uri="{D42A27DB-BD31-4B8C-83A1-F6EECF244321}">
                <p14:modId xmlns:p14="http://schemas.microsoft.com/office/powerpoint/2010/main" val="2302285959"/>
              </p:ext>
            </p:extLst>
          </p:nvPr>
        </p:nvGraphicFramePr>
        <p:xfrm>
          <a:off x="350982" y="4581236"/>
          <a:ext cx="10898907" cy="2282952"/>
        </p:xfrm>
        <a:graphic>
          <a:graphicData uri="http://schemas.openxmlformats.org/drawingml/2006/table">
            <a:tbl>
              <a:tblPr firstRow="1" firstCol="1" bandRow="1">
                <a:tableStyleId>{5C22544A-7EE6-4342-B048-85BDC9FD1C3A}</a:tableStyleId>
              </a:tblPr>
              <a:tblGrid>
                <a:gridCol w="3522856">
                  <a:extLst>
                    <a:ext uri="{9D8B030D-6E8A-4147-A177-3AD203B41FA5}">
                      <a16:colId xmlns:a16="http://schemas.microsoft.com/office/drawing/2014/main" val="764339422"/>
                    </a:ext>
                  </a:extLst>
                </a:gridCol>
                <a:gridCol w="2726424">
                  <a:extLst>
                    <a:ext uri="{9D8B030D-6E8A-4147-A177-3AD203B41FA5}">
                      <a16:colId xmlns:a16="http://schemas.microsoft.com/office/drawing/2014/main" val="452835557"/>
                    </a:ext>
                  </a:extLst>
                </a:gridCol>
                <a:gridCol w="2405136">
                  <a:extLst>
                    <a:ext uri="{9D8B030D-6E8A-4147-A177-3AD203B41FA5}">
                      <a16:colId xmlns:a16="http://schemas.microsoft.com/office/drawing/2014/main" val="751703234"/>
                    </a:ext>
                  </a:extLst>
                </a:gridCol>
                <a:gridCol w="2244491">
                  <a:extLst>
                    <a:ext uri="{9D8B030D-6E8A-4147-A177-3AD203B41FA5}">
                      <a16:colId xmlns:a16="http://schemas.microsoft.com/office/drawing/2014/main" val="2050278173"/>
                    </a:ext>
                  </a:extLst>
                </a:gridCol>
              </a:tblGrid>
              <a:tr h="294777">
                <a:tc>
                  <a:txBody>
                    <a:bodyPr/>
                    <a:lstStyle/>
                    <a:p>
                      <a:pPr>
                        <a:lnSpc>
                          <a:spcPct val="107000"/>
                        </a:lnSpc>
                        <a:spcAft>
                          <a:spcPts val="0"/>
                        </a:spcAft>
                      </a:pPr>
                      <a:r>
                        <a:rPr lang="sv-SE" sz="2000" dirty="0">
                          <a:effectLst/>
                        </a:rPr>
                        <a:t>Parameter/poäng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0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1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2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4218544"/>
                  </a:ext>
                </a:extLst>
              </a:tr>
              <a:tr h="589555">
                <a:tc>
                  <a:txBody>
                    <a:bodyPr/>
                    <a:lstStyle/>
                    <a:p>
                      <a:pPr>
                        <a:lnSpc>
                          <a:spcPct val="107000"/>
                        </a:lnSpc>
                        <a:spcAft>
                          <a:spcPts val="0"/>
                        </a:spcAft>
                      </a:pPr>
                      <a:r>
                        <a:rPr lang="sv-SE" sz="2000" dirty="0">
                          <a:effectLst/>
                        </a:rPr>
                        <a:t>Förekomst av fältskikt, fr.a. blåbärsris</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Saknas/sällsynt</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Fläckvis/allmän</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Riklig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64112006"/>
                  </a:ext>
                </a:extLst>
              </a:tr>
              <a:tr h="294777">
                <a:tc>
                  <a:txBody>
                    <a:bodyPr/>
                    <a:lstStyle/>
                    <a:p>
                      <a:pPr>
                        <a:lnSpc>
                          <a:spcPct val="107000"/>
                        </a:lnSpc>
                        <a:spcAft>
                          <a:spcPts val="0"/>
                        </a:spcAft>
                      </a:pPr>
                      <a:r>
                        <a:rPr lang="sv-SE" sz="2000">
                          <a:effectLst/>
                        </a:rPr>
                        <a:t>Flerskiktat trädskikt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Nej</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Delvis  (&lt; 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Ja (&gt;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72017797"/>
                  </a:ext>
                </a:extLst>
              </a:tr>
              <a:tr h="294777">
                <a:tc>
                  <a:txBody>
                    <a:bodyPr/>
                    <a:lstStyle/>
                    <a:p>
                      <a:pPr>
                        <a:lnSpc>
                          <a:spcPct val="107000"/>
                        </a:lnSpc>
                        <a:spcAft>
                          <a:spcPts val="0"/>
                        </a:spcAft>
                      </a:pPr>
                      <a:r>
                        <a:rPr lang="sv-SE" sz="2000">
                          <a:effectLst/>
                        </a:rPr>
                        <a:t>Trädålder mätt som höjd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0-5m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5-10m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&gt;10m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636968"/>
                  </a:ext>
                </a:extLst>
              </a:tr>
              <a:tr h="294777">
                <a:tc>
                  <a:txBody>
                    <a:bodyPr/>
                    <a:lstStyle/>
                    <a:p>
                      <a:pPr>
                        <a:lnSpc>
                          <a:spcPct val="107000"/>
                        </a:lnSpc>
                        <a:spcAft>
                          <a:spcPts val="0"/>
                        </a:spcAft>
                      </a:pPr>
                      <a:r>
                        <a:rPr lang="sv-SE" sz="2000">
                          <a:effectLst/>
                        </a:rPr>
                        <a:t>Skogens slutenhet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Öppet/tätt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sv-SE"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err="1">
                          <a:effectLst/>
                        </a:rPr>
                        <a:t>Luckig</a:t>
                      </a:r>
                      <a:r>
                        <a:rPr lang="sv-SE" sz="2000" dirty="0">
                          <a:effectLst/>
                        </a:rPr>
                        <a:t>/varierad</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5630788"/>
                  </a:ext>
                </a:extLst>
              </a:tr>
              <a:tr h="294777">
                <a:tc>
                  <a:txBody>
                    <a:bodyPr/>
                    <a:lstStyle/>
                    <a:p>
                      <a:pPr>
                        <a:lnSpc>
                          <a:spcPct val="107000"/>
                        </a:lnSpc>
                        <a:spcAft>
                          <a:spcPts val="0"/>
                        </a:spcAft>
                      </a:pPr>
                      <a:r>
                        <a:rPr lang="sv-SE" sz="2000">
                          <a:effectLst/>
                        </a:rPr>
                        <a:t>Förekomst av tall i trädskiktet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Saknas/fåtalig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Allmän (&gt;20, &lt;50%)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Dominerar &gt; 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7605049"/>
                  </a:ext>
                </a:extLst>
              </a:tr>
            </a:tbl>
          </a:graphicData>
        </a:graphic>
      </p:graphicFrame>
      <p:pic>
        <p:nvPicPr>
          <p:cNvPr id="14" name="Bildobjekt 13"/>
          <p:cNvPicPr>
            <a:picLocks noChangeAspect="1"/>
          </p:cNvPicPr>
          <p:nvPr/>
        </p:nvPicPr>
        <p:blipFill>
          <a:blip r:embed="rId2"/>
          <a:stretch>
            <a:fillRect/>
          </a:stretch>
        </p:blipFill>
        <p:spPr>
          <a:xfrm>
            <a:off x="1051778" y="0"/>
            <a:ext cx="9285184" cy="4581236"/>
          </a:xfrm>
          <a:prstGeom prst="rect">
            <a:avLst/>
          </a:prstGeom>
        </p:spPr>
      </p:pic>
    </p:spTree>
    <p:extLst>
      <p:ext uri="{BB962C8B-B14F-4D97-AF65-F5344CB8AC3E}">
        <p14:creationId xmlns:p14="http://schemas.microsoft.com/office/powerpoint/2010/main" val="23135570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4024023462"/>
              </p:ext>
            </p:extLst>
          </p:nvPr>
        </p:nvGraphicFramePr>
        <p:xfrm>
          <a:off x="563418" y="4559431"/>
          <a:ext cx="10778836" cy="2282952"/>
        </p:xfrm>
        <a:graphic>
          <a:graphicData uri="http://schemas.openxmlformats.org/drawingml/2006/table">
            <a:tbl>
              <a:tblPr firstRow="1" firstCol="1" bandRow="1">
                <a:tableStyleId>{5C22544A-7EE6-4342-B048-85BDC9FD1C3A}</a:tableStyleId>
              </a:tblPr>
              <a:tblGrid>
                <a:gridCol w="3484046">
                  <a:extLst>
                    <a:ext uri="{9D8B030D-6E8A-4147-A177-3AD203B41FA5}">
                      <a16:colId xmlns:a16="http://schemas.microsoft.com/office/drawing/2014/main" val="3708904263"/>
                    </a:ext>
                  </a:extLst>
                </a:gridCol>
                <a:gridCol w="2696387">
                  <a:extLst>
                    <a:ext uri="{9D8B030D-6E8A-4147-A177-3AD203B41FA5}">
                      <a16:colId xmlns:a16="http://schemas.microsoft.com/office/drawing/2014/main" val="1204807489"/>
                    </a:ext>
                  </a:extLst>
                </a:gridCol>
                <a:gridCol w="2378639">
                  <a:extLst>
                    <a:ext uri="{9D8B030D-6E8A-4147-A177-3AD203B41FA5}">
                      <a16:colId xmlns:a16="http://schemas.microsoft.com/office/drawing/2014/main" val="4110617304"/>
                    </a:ext>
                  </a:extLst>
                </a:gridCol>
                <a:gridCol w="2219764">
                  <a:extLst>
                    <a:ext uri="{9D8B030D-6E8A-4147-A177-3AD203B41FA5}">
                      <a16:colId xmlns:a16="http://schemas.microsoft.com/office/drawing/2014/main" val="2474967297"/>
                    </a:ext>
                  </a:extLst>
                </a:gridCol>
              </a:tblGrid>
              <a:tr h="309292">
                <a:tc>
                  <a:txBody>
                    <a:bodyPr/>
                    <a:lstStyle/>
                    <a:p>
                      <a:pPr>
                        <a:lnSpc>
                          <a:spcPct val="107000"/>
                        </a:lnSpc>
                        <a:spcAft>
                          <a:spcPts val="0"/>
                        </a:spcAft>
                      </a:pPr>
                      <a:r>
                        <a:rPr lang="sv-SE" sz="2000" dirty="0">
                          <a:effectLst/>
                        </a:rPr>
                        <a:t>Parameter/poäng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0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1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2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0590640"/>
                  </a:ext>
                </a:extLst>
              </a:tr>
              <a:tr h="618583">
                <a:tc>
                  <a:txBody>
                    <a:bodyPr/>
                    <a:lstStyle/>
                    <a:p>
                      <a:pPr>
                        <a:lnSpc>
                          <a:spcPct val="107000"/>
                        </a:lnSpc>
                        <a:spcAft>
                          <a:spcPts val="0"/>
                        </a:spcAft>
                      </a:pPr>
                      <a:r>
                        <a:rPr lang="sv-SE" sz="2000" dirty="0">
                          <a:effectLst/>
                        </a:rPr>
                        <a:t>Förekomst av fältskikt, fr.a. blåbärsris</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Saknas/sällsynt</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Fläckvis/allmän</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Riklig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6216721"/>
                  </a:ext>
                </a:extLst>
              </a:tr>
              <a:tr h="309292">
                <a:tc>
                  <a:txBody>
                    <a:bodyPr/>
                    <a:lstStyle/>
                    <a:p>
                      <a:pPr>
                        <a:lnSpc>
                          <a:spcPct val="107000"/>
                        </a:lnSpc>
                        <a:spcAft>
                          <a:spcPts val="0"/>
                        </a:spcAft>
                      </a:pPr>
                      <a:r>
                        <a:rPr lang="sv-SE" sz="2000">
                          <a:effectLst/>
                        </a:rPr>
                        <a:t>Flerskiktat trädskikt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Nej</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Delvis  (&lt;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Ja (&gt;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5446539"/>
                  </a:ext>
                </a:extLst>
              </a:tr>
              <a:tr h="309292">
                <a:tc>
                  <a:txBody>
                    <a:bodyPr/>
                    <a:lstStyle/>
                    <a:p>
                      <a:pPr>
                        <a:lnSpc>
                          <a:spcPct val="107000"/>
                        </a:lnSpc>
                        <a:spcAft>
                          <a:spcPts val="0"/>
                        </a:spcAft>
                      </a:pPr>
                      <a:r>
                        <a:rPr lang="sv-SE" sz="2000">
                          <a:effectLst/>
                        </a:rPr>
                        <a:t>Trädålder mätt som höjd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0-5m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5-10m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&gt;10m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94204041"/>
                  </a:ext>
                </a:extLst>
              </a:tr>
              <a:tr h="309292">
                <a:tc>
                  <a:txBody>
                    <a:bodyPr/>
                    <a:lstStyle/>
                    <a:p>
                      <a:pPr>
                        <a:lnSpc>
                          <a:spcPct val="107000"/>
                        </a:lnSpc>
                        <a:spcAft>
                          <a:spcPts val="0"/>
                        </a:spcAft>
                      </a:pPr>
                      <a:r>
                        <a:rPr lang="sv-SE" sz="2000">
                          <a:effectLst/>
                        </a:rPr>
                        <a:t>Skogens slutenhet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Öppet/tätt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sv-SE"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err="1">
                          <a:effectLst/>
                        </a:rPr>
                        <a:t>Luckig</a:t>
                      </a:r>
                      <a:r>
                        <a:rPr lang="sv-SE" sz="2000" dirty="0">
                          <a:effectLst/>
                        </a:rPr>
                        <a:t>/varierad</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019983368"/>
                  </a:ext>
                </a:extLst>
              </a:tr>
              <a:tr h="309292">
                <a:tc>
                  <a:txBody>
                    <a:bodyPr/>
                    <a:lstStyle/>
                    <a:p>
                      <a:pPr>
                        <a:lnSpc>
                          <a:spcPct val="107000"/>
                        </a:lnSpc>
                        <a:spcAft>
                          <a:spcPts val="0"/>
                        </a:spcAft>
                      </a:pPr>
                      <a:r>
                        <a:rPr lang="sv-SE" sz="2000">
                          <a:effectLst/>
                        </a:rPr>
                        <a:t>Förekomst av tall i trädskiktet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Saknas/fåtalig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Allmän (&gt;20, &lt;50%)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Dominerar &gt; 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62159291"/>
                  </a:ext>
                </a:extLst>
              </a:tr>
            </a:tbl>
          </a:graphicData>
        </a:graphic>
      </p:graphicFrame>
      <p:pic>
        <p:nvPicPr>
          <p:cNvPr id="3" name="Bildobjekt 2"/>
          <p:cNvPicPr>
            <a:picLocks noChangeAspect="1"/>
          </p:cNvPicPr>
          <p:nvPr/>
        </p:nvPicPr>
        <p:blipFill>
          <a:blip r:embed="rId2"/>
          <a:stretch>
            <a:fillRect/>
          </a:stretch>
        </p:blipFill>
        <p:spPr>
          <a:xfrm>
            <a:off x="1366982" y="49284"/>
            <a:ext cx="9679341" cy="4541189"/>
          </a:xfrm>
          <a:prstGeom prst="rect">
            <a:avLst/>
          </a:prstGeom>
        </p:spPr>
      </p:pic>
    </p:spTree>
    <p:extLst>
      <p:ext uri="{BB962C8B-B14F-4D97-AF65-F5344CB8AC3E}">
        <p14:creationId xmlns:p14="http://schemas.microsoft.com/office/powerpoint/2010/main" val="29794314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2380325535"/>
              </p:ext>
            </p:extLst>
          </p:nvPr>
        </p:nvGraphicFramePr>
        <p:xfrm>
          <a:off x="419769" y="4590473"/>
          <a:ext cx="11176000" cy="2282952"/>
        </p:xfrm>
        <a:graphic>
          <a:graphicData uri="http://schemas.openxmlformats.org/drawingml/2006/table">
            <a:tbl>
              <a:tblPr firstRow="1" firstCol="1" bandRow="1">
                <a:tableStyleId>{5C22544A-7EE6-4342-B048-85BDC9FD1C3A}</a:tableStyleId>
              </a:tblPr>
              <a:tblGrid>
                <a:gridCol w="3612421">
                  <a:extLst>
                    <a:ext uri="{9D8B030D-6E8A-4147-A177-3AD203B41FA5}">
                      <a16:colId xmlns:a16="http://schemas.microsoft.com/office/drawing/2014/main" val="3800295385"/>
                    </a:ext>
                  </a:extLst>
                </a:gridCol>
                <a:gridCol w="2795741">
                  <a:extLst>
                    <a:ext uri="{9D8B030D-6E8A-4147-A177-3AD203B41FA5}">
                      <a16:colId xmlns:a16="http://schemas.microsoft.com/office/drawing/2014/main" val="1230474788"/>
                    </a:ext>
                  </a:extLst>
                </a:gridCol>
                <a:gridCol w="2466283">
                  <a:extLst>
                    <a:ext uri="{9D8B030D-6E8A-4147-A177-3AD203B41FA5}">
                      <a16:colId xmlns:a16="http://schemas.microsoft.com/office/drawing/2014/main" val="1522593520"/>
                    </a:ext>
                  </a:extLst>
                </a:gridCol>
                <a:gridCol w="2301555">
                  <a:extLst>
                    <a:ext uri="{9D8B030D-6E8A-4147-A177-3AD203B41FA5}">
                      <a16:colId xmlns:a16="http://schemas.microsoft.com/office/drawing/2014/main" val="999120471"/>
                    </a:ext>
                  </a:extLst>
                </a:gridCol>
              </a:tblGrid>
              <a:tr h="306946">
                <a:tc>
                  <a:txBody>
                    <a:bodyPr/>
                    <a:lstStyle/>
                    <a:p>
                      <a:pPr>
                        <a:lnSpc>
                          <a:spcPct val="107000"/>
                        </a:lnSpc>
                        <a:spcAft>
                          <a:spcPts val="0"/>
                        </a:spcAft>
                      </a:pPr>
                      <a:r>
                        <a:rPr lang="sv-SE" sz="2000" dirty="0">
                          <a:effectLst/>
                        </a:rPr>
                        <a:t>Parameter/poäng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0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1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2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05700297"/>
                  </a:ext>
                </a:extLst>
              </a:tr>
              <a:tr h="628150">
                <a:tc>
                  <a:txBody>
                    <a:bodyPr/>
                    <a:lstStyle/>
                    <a:p>
                      <a:pPr>
                        <a:lnSpc>
                          <a:spcPct val="107000"/>
                        </a:lnSpc>
                        <a:spcAft>
                          <a:spcPts val="0"/>
                        </a:spcAft>
                      </a:pPr>
                      <a:r>
                        <a:rPr lang="sv-SE" sz="2000" dirty="0">
                          <a:effectLst/>
                        </a:rPr>
                        <a:t>Förekomst av fältskikt, fr.a. blåbärsris</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Saknas/sällsynt</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Fläckvis/allmän</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Riklig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10919191"/>
                  </a:ext>
                </a:extLst>
              </a:tr>
              <a:tr h="306946">
                <a:tc>
                  <a:txBody>
                    <a:bodyPr/>
                    <a:lstStyle/>
                    <a:p>
                      <a:pPr>
                        <a:lnSpc>
                          <a:spcPct val="107000"/>
                        </a:lnSpc>
                        <a:spcAft>
                          <a:spcPts val="0"/>
                        </a:spcAft>
                      </a:pPr>
                      <a:r>
                        <a:rPr lang="sv-SE" sz="2000">
                          <a:effectLst/>
                        </a:rPr>
                        <a:t>Flerskiktat trädskikt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Nej</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Delvis  (&lt;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Ja (&gt;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04658057"/>
                  </a:ext>
                </a:extLst>
              </a:tr>
              <a:tr h="306946">
                <a:tc>
                  <a:txBody>
                    <a:bodyPr/>
                    <a:lstStyle/>
                    <a:p>
                      <a:pPr>
                        <a:lnSpc>
                          <a:spcPct val="107000"/>
                        </a:lnSpc>
                        <a:spcAft>
                          <a:spcPts val="0"/>
                        </a:spcAft>
                      </a:pPr>
                      <a:r>
                        <a:rPr lang="sv-SE" sz="2000">
                          <a:effectLst/>
                        </a:rPr>
                        <a:t>Trädålder mätt som höjd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0-5m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5-10m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&gt;10m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76517181"/>
                  </a:ext>
                </a:extLst>
              </a:tr>
              <a:tr h="306946">
                <a:tc>
                  <a:txBody>
                    <a:bodyPr/>
                    <a:lstStyle/>
                    <a:p>
                      <a:pPr>
                        <a:lnSpc>
                          <a:spcPct val="107000"/>
                        </a:lnSpc>
                        <a:spcAft>
                          <a:spcPts val="0"/>
                        </a:spcAft>
                      </a:pPr>
                      <a:r>
                        <a:rPr lang="sv-SE" sz="2000">
                          <a:effectLst/>
                        </a:rPr>
                        <a:t>Skogens slutenhet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Öppet/tätt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sv-SE"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Luckig/varierad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70416431"/>
                  </a:ext>
                </a:extLst>
              </a:tr>
              <a:tr h="306946">
                <a:tc>
                  <a:txBody>
                    <a:bodyPr/>
                    <a:lstStyle/>
                    <a:p>
                      <a:pPr>
                        <a:lnSpc>
                          <a:spcPct val="107000"/>
                        </a:lnSpc>
                        <a:spcAft>
                          <a:spcPts val="0"/>
                        </a:spcAft>
                      </a:pPr>
                      <a:r>
                        <a:rPr lang="sv-SE" sz="2000">
                          <a:effectLst/>
                        </a:rPr>
                        <a:t>Förekomst av tall i trädskiktet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Saknas/fåtalig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Allmän (&gt;20, &lt;50%)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Dominerar &gt; 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464884896"/>
                  </a:ext>
                </a:extLst>
              </a:tr>
            </a:tbl>
          </a:graphicData>
        </a:graphic>
      </p:graphicFrame>
      <p:pic>
        <p:nvPicPr>
          <p:cNvPr id="3" name="Bildobjekt 2"/>
          <p:cNvPicPr>
            <a:picLocks noChangeAspect="1"/>
          </p:cNvPicPr>
          <p:nvPr/>
        </p:nvPicPr>
        <p:blipFill>
          <a:blip r:embed="rId2"/>
          <a:stretch>
            <a:fillRect/>
          </a:stretch>
        </p:blipFill>
        <p:spPr>
          <a:xfrm>
            <a:off x="2066851" y="0"/>
            <a:ext cx="7881836" cy="4765964"/>
          </a:xfrm>
          <a:prstGeom prst="rect">
            <a:avLst/>
          </a:prstGeom>
        </p:spPr>
      </p:pic>
    </p:spTree>
    <p:extLst>
      <p:ext uri="{BB962C8B-B14F-4D97-AF65-F5344CB8AC3E}">
        <p14:creationId xmlns:p14="http://schemas.microsoft.com/office/powerpoint/2010/main" val="34052946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1634728422"/>
              </p:ext>
            </p:extLst>
          </p:nvPr>
        </p:nvGraphicFramePr>
        <p:xfrm>
          <a:off x="618433" y="4361727"/>
          <a:ext cx="10529454" cy="2282952"/>
        </p:xfrm>
        <a:graphic>
          <a:graphicData uri="http://schemas.openxmlformats.org/drawingml/2006/table">
            <a:tbl>
              <a:tblPr firstRow="1" firstCol="1" bandRow="1">
                <a:tableStyleId>{5C22544A-7EE6-4342-B048-85BDC9FD1C3A}</a:tableStyleId>
              </a:tblPr>
              <a:tblGrid>
                <a:gridCol w="3403438">
                  <a:extLst>
                    <a:ext uri="{9D8B030D-6E8A-4147-A177-3AD203B41FA5}">
                      <a16:colId xmlns:a16="http://schemas.microsoft.com/office/drawing/2014/main" val="2920747498"/>
                    </a:ext>
                  </a:extLst>
                </a:gridCol>
                <a:gridCol w="2634002">
                  <a:extLst>
                    <a:ext uri="{9D8B030D-6E8A-4147-A177-3AD203B41FA5}">
                      <a16:colId xmlns:a16="http://schemas.microsoft.com/office/drawing/2014/main" val="3166844814"/>
                    </a:ext>
                  </a:extLst>
                </a:gridCol>
                <a:gridCol w="2323606">
                  <a:extLst>
                    <a:ext uri="{9D8B030D-6E8A-4147-A177-3AD203B41FA5}">
                      <a16:colId xmlns:a16="http://schemas.microsoft.com/office/drawing/2014/main" val="2759376074"/>
                    </a:ext>
                  </a:extLst>
                </a:gridCol>
                <a:gridCol w="2168408">
                  <a:extLst>
                    <a:ext uri="{9D8B030D-6E8A-4147-A177-3AD203B41FA5}">
                      <a16:colId xmlns:a16="http://schemas.microsoft.com/office/drawing/2014/main" val="1706243971"/>
                    </a:ext>
                  </a:extLst>
                </a:gridCol>
              </a:tblGrid>
              <a:tr h="278102">
                <a:tc>
                  <a:txBody>
                    <a:bodyPr/>
                    <a:lstStyle/>
                    <a:p>
                      <a:pPr>
                        <a:lnSpc>
                          <a:spcPct val="107000"/>
                        </a:lnSpc>
                        <a:spcAft>
                          <a:spcPts val="0"/>
                        </a:spcAft>
                      </a:pPr>
                      <a:r>
                        <a:rPr lang="sv-SE" sz="2000" dirty="0">
                          <a:effectLst/>
                        </a:rPr>
                        <a:t>Parameter/poäng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0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1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2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33056612"/>
                  </a:ext>
                </a:extLst>
              </a:tr>
              <a:tr h="556201">
                <a:tc>
                  <a:txBody>
                    <a:bodyPr/>
                    <a:lstStyle/>
                    <a:p>
                      <a:pPr>
                        <a:lnSpc>
                          <a:spcPct val="107000"/>
                        </a:lnSpc>
                        <a:spcAft>
                          <a:spcPts val="0"/>
                        </a:spcAft>
                      </a:pPr>
                      <a:r>
                        <a:rPr lang="sv-SE" sz="2000" dirty="0">
                          <a:effectLst/>
                        </a:rPr>
                        <a:t>Förekomst av fältskikt, fr.a. blåbärsris</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Saknas/sällsynt</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Fläckvis/allmän</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Riklig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63256413"/>
                  </a:ext>
                </a:extLst>
              </a:tr>
              <a:tr h="278102">
                <a:tc>
                  <a:txBody>
                    <a:bodyPr/>
                    <a:lstStyle/>
                    <a:p>
                      <a:pPr>
                        <a:lnSpc>
                          <a:spcPct val="107000"/>
                        </a:lnSpc>
                        <a:spcAft>
                          <a:spcPts val="0"/>
                        </a:spcAft>
                      </a:pPr>
                      <a:r>
                        <a:rPr lang="sv-SE" sz="2000">
                          <a:effectLst/>
                        </a:rPr>
                        <a:t>Flerskiktat trädskikt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Nej</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Delvis  (&lt; 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Ja (&gt;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74796481"/>
                  </a:ext>
                </a:extLst>
              </a:tr>
              <a:tr h="278102">
                <a:tc>
                  <a:txBody>
                    <a:bodyPr/>
                    <a:lstStyle/>
                    <a:p>
                      <a:pPr>
                        <a:lnSpc>
                          <a:spcPct val="107000"/>
                        </a:lnSpc>
                        <a:spcAft>
                          <a:spcPts val="0"/>
                        </a:spcAft>
                      </a:pPr>
                      <a:r>
                        <a:rPr lang="sv-SE" sz="2000">
                          <a:effectLst/>
                        </a:rPr>
                        <a:t>Trädålder mätt som höjd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0-5m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5-10m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&gt;10m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45580777"/>
                  </a:ext>
                </a:extLst>
              </a:tr>
              <a:tr h="278102">
                <a:tc>
                  <a:txBody>
                    <a:bodyPr/>
                    <a:lstStyle/>
                    <a:p>
                      <a:pPr>
                        <a:lnSpc>
                          <a:spcPct val="107000"/>
                        </a:lnSpc>
                        <a:spcAft>
                          <a:spcPts val="0"/>
                        </a:spcAft>
                      </a:pPr>
                      <a:r>
                        <a:rPr lang="sv-SE" sz="2000">
                          <a:effectLst/>
                        </a:rPr>
                        <a:t>Skogens slutenhet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Öppet/tätt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sv-SE" sz="200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err="1">
                          <a:effectLst/>
                          <a:highlight>
                            <a:srgbClr val="FFFF00"/>
                          </a:highlight>
                        </a:rPr>
                        <a:t>Luckig</a:t>
                      </a:r>
                      <a:r>
                        <a:rPr lang="sv-SE" sz="2000" dirty="0">
                          <a:effectLst/>
                          <a:highlight>
                            <a:srgbClr val="FFFF00"/>
                          </a:highlight>
                        </a:rPr>
                        <a:t>/varierad</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326233687"/>
                  </a:ext>
                </a:extLst>
              </a:tr>
              <a:tr h="278102">
                <a:tc>
                  <a:txBody>
                    <a:bodyPr/>
                    <a:lstStyle/>
                    <a:p>
                      <a:pPr>
                        <a:lnSpc>
                          <a:spcPct val="107000"/>
                        </a:lnSpc>
                        <a:spcAft>
                          <a:spcPts val="0"/>
                        </a:spcAft>
                      </a:pPr>
                      <a:r>
                        <a:rPr lang="sv-SE" sz="2000">
                          <a:effectLst/>
                        </a:rPr>
                        <a:t>Förekomst av tall i trädskiktet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Saknas/fåtalig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Allmän (&gt;20, &lt;50%)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Dominerar &gt; 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4316709"/>
                  </a:ext>
                </a:extLst>
              </a:tr>
            </a:tbl>
          </a:graphicData>
        </a:graphic>
      </p:graphicFrame>
      <p:pic>
        <p:nvPicPr>
          <p:cNvPr id="4" name="Bildobjekt 3"/>
          <p:cNvPicPr>
            <a:picLocks noChangeAspect="1"/>
          </p:cNvPicPr>
          <p:nvPr/>
        </p:nvPicPr>
        <p:blipFill>
          <a:blip r:embed="rId2"/>
          <a:stretch>
            <a:fillRect/>
          </a:stretch>
        </p:blipFill>
        <p:spPr>
          <a:xfrm>
            <a:off x="1152324" y="174921"/>
            <a:ext cx="9456763" cy="4186805"/>
          </a:xfrm>
          <a:prstGeom prst="rect">
            <a:avLst/>
          </a:prstGeom>
        </p:spPr>
      </p:pic>
    </p:spTree>
    <p:extLst>
      <p:ext uri="{BB962C8B-B14F-4D97-AF65-F5344CB8AC3E}">
        <p14:creationId xmlns:p14="http://schemas.microsoft.com/office/powerpoint/2010/main" val="156049955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808570692"/>
              </p:ext>
            </p:extLst>
          </p:nvPr>
        </p:nvGraphicFramePr>
        <p:xfrm>
          <a:off x="337432" y="4540464"/>
          <a:ext cx="11129817" cy="2282952"/>
        </p:xfrm>
        <a:graphic>
          <a:graphicData uri="http://schemas.openxmlformats.org/drawingml/2006/table">
            <a:tbl>
              <a:tblPr firstRow="1" firstCol="1" bandRow="1">
                <a:tableStyleId>{5C22544A-7EE6-4342-B048-85BDC9FD1C3A}</a:tableStyleId>
              </a:tblPr>
              <a:tblGrid>
                <a:gridCol w="3597493">
                  <a:extLst>
                    <a:ext uri="{9D8B030D-6E8A-4147-A177-3AD203B41FA5}">
                      <a16:colId xmlns:a16="http://schemas.microsoft.com/office/drawing/2014/main" val="18085036"/>
                    </a:ext>
                  </a:extLst>
                </a:gridCol>
                <a:gridCol w="2784188">
                  <a:extLst>
                    <a:ext uri="{9D8B030D-6E8A-4147-A177-3AD203B41FA5}">
                      <a16:colId xmlns:a16="http://schemas.microsoft.com/office/drawing/2014/main" val="285055018"/>
                    </a:ext>
                  </a:extLst>
                </a:gridCol>
                <a:gridCol w="2456092">
                  <a:extLst>
                    <a:ext uri="{9D8B030D-6E8A-4147-A177-3AD203B41FA5}">
                      <a16:colId xmlns:a16="http://schemas.microsoft.com/office/drawing/2014/main" val="2699108531"/>
                    </a:ext>
                  </a:extLst>
                </a:gridCol>
                <a:gridCol w="2292044">
                  <a:extLst>
                    <a:ext uri="{9D8B030D-6E8A-4147-A177-3AD203B41FA5}">
                      <a16:colId xmlns:a16="http://schemas.microsoft.com/office/drawing/2014/main" val="2826591886"/>
                    </a:ext>
                  </a:extLst>
                </a:gridCol>
              </a:tblGrid>
              <a:tr h="316984">
                <a:tc>
                  <a:txBody>
                    <a:bodyPr/>
                    <a:lstStyle/>
                    <a:p>
                      <a:pPr>
                        <a:lnSpc>
                          <a:spcPct val="107000"/>
                        </a:lnSpc>
                        <a:spcAft>
                          <a:spcPts val="0"/>
                        </a:spcAft>
                      </a:pPr>
                      <a:r>
                        <a:rPr lang="sv-SE" sz="2000" dirty="0">
                          <a:effectLst/>
                        </a:rPr>
                        <a:t>Parameter/poäng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0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1 poäng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2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66456386"/>
                  </a:ext>
                </a:extLst>
              </a:tr>
              <a:tr h="633967">
                <a:tc>
                  <a:txBody>
                    <a:bodyPr/>
                    <a:lstStyle/>
                    <a:p>
                      <a:pPr>
                        <a:lnSpc>
                          <a:spcPct val="107000"/>
                        </a:lnSpc>
                        <a:spcAft>
                          <a:spcPts val="0"/>
                        </a:spcAft>
                      </a:pPr>
                      <a:r>
                        <a:rPr lang="sv-SE" sz="2000" dirty="0">
                          <a:effectLst/>
                        </a:rPr>
                        <a:t>Förekomst av fältskikt, fr.a. blåbärsris</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Saknas/sällsynt</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Fläckvis/allmän</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Riklig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0633912"/>
                  </a:ext>
                </a:extLst>
              </a:tr>
              <a:tr h="316984">
                <a:tc>
                  <a:txBody>
                    <a:bodyPr/>
                    <a:lstStyle/>
                    <a:p>
                      <a:pPr>
                        <a:lnSpc>
                          <a:spcPct val="107000"/>
                        </a:lnSpc>
                        <a:spcAft>
                          <a:spcPts val="0"/>
                        </a:spcAft>
                      </a:pPr>
                      <a:r>
                        <a:rPr lang="sv-SE" sz="2000">
                          <a:effectLst/>
                        </a:rPr>
                        <a:t>Flerskiktat trädskikt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Nej</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Delvis   (&lt;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Ja (&gt;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43161748"/>
                  </a:ext>
                </a:extLst>
              </a:tr>
              <a:tr h="316984">
                <a:tc>
                  <a:txBody>
                    <a:bodyPr/>
                    <a:lstStyle/>
                    <a:p>
                      <a:pPr>
                        <a:lnSpc>
                          <a:spcPct val="107000"/>
                        </a:lnSpc>
                        <a:spcAft>
                          <a:spcPts val="0"/>
                        </a:spcAft>
                      </a:pPr>
                      <a:r>
                        <a:rPr lang="sv-SE" sz="2000">
                          <a:effectLst/>
                        </a:rPr>
                        <a:t>Trädålder mätt som höjd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0-5m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5-10m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&gt;10m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60781073"/>
                  </a:ext>
                </a:extLst>
              </a:tr>
              <a:tr h="316984">
                <a:tc>
                  <a:txBody>
                    <a:bodyPr/>
                    <a:lstStyle/>
                    <a:p>
                      <a:pPr>
                        <a:lnSpc>
                          <a:spcPct val="107000"/>
                        </a:lnSpc>
                        <a:spcAft>
                          <a:spcPts val="0"/>
                        </a:spcAft>
                      </a:pPr>
                      <a:r>
                        <a:rPr lang="sv-SE" sz="2000">
                          <a:effectLst/>
                        </a:rPr>
                        <a:t>Skogens slutenhet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Öppet/tätt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sv-SE"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Luckig/varierad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82145608"/>
                  </a:ext>
                </a:extLst>
              </a:tr>
              <a:tr h="316984">
                <a:tc>
                  <a:txBody>
                    <a:bodyPr/>
                    <a:lstStyle/>
                    <a:p>
                      <a:pPr>
                        <a:lnSpc>
                          <a:spcPct val="107000"/>
                        </a:lnSpc>
                        <a:spcAft>
                          <a:spcPts val="0"/>
                        </a:spcAft>
                      </a:pPr>
                      <a:r>
                        <a:rPr lang="sv-SE" sz="2000">
                          <a:effectLst/>
                        </a:rPr>
                        <a:t>Förekomst av tall i trädskiktet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Saknas/fåtalig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Allmän (&gt;20, &lt;50%)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Dominerar &gt; 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58398541"/>
                  </a:ext>
                </a:extLst>
              </a:tr>
            </a:tbl>
          </a:graphicData>
        </a:graphic>
      </p:graphicFrame>
      <p:pic>
        <p:nvPicPr>
          <p:cNvPr id="3" name="Bildobjekt 2"/>
          <p:cNvPicPr>
            <a:picLocks noChangeAspect="1"/>
          </p:cNvPicPr>
          <p:nvPr/>
        </p:nvPicPr>
        <p:blipFill>
          <a:blip r:embed="rId2"/>
          <a:stretch>
            <a:fillRect/>
          </a:stretch>
        </p:blipFill>
        <p:spPr>
          <a:xfrm>
            <a:off x="1530002" y="-1"/>
            <a:ext cx="9041102" cy="4540465"/>
          </a:xfrm>
          <a:prstGeom prst="rect">
            <a:avLst/>
          </a:prstGeom>
        </p:spPr>
      </p:pic>
    </p:spTree>
    <p:extLst>
      <p:ext uri="{BB962C8B-B14F-4D97-AF65-F5344CB8AC3E}">
        <p14:creationId xmlns:p14="http://schemas.microsoft.com/office/powerpoint/2010/main" val="32915743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1894157231"/>
              </p:ext>
            </p:extLst>
          </p:nvPr>
        </p:nvGraphicFramePr>
        <p:xfrm>
          <a:off x="378691" y="4544289"/>
          <a:ext cx="11277601" cy="2282952"/>
        </p:xfrm>
        <a:graphic>
          <a:graphicData uri="http://schemas.openxmlformats.org/drawingml/2006/table">
            <a:tbl>
              <a:tblPr firstRow="1" firstCol="1" bandRow="1">
                <a:tableStyleId>{5C22544A-7EE6-4342-B048-85BDC9FD1C3A}</a:tableStyleId>
              </a:tblPr>
              <a:tblGrid>
                <a:gridCol w="3645262">
                  <a:extLst>
                    <a:ext uri="{9D8B030D-6E8A-4147-A177-3AD203B41FA5}">
                      <a16:colId xmlns:a16="http://schemas.microsoft.com/office/drawing/2014/main" val="3484847987"/>
                    </a:ext>
                  </a:extLst>
                </a:gridCol>
                <a:gridCol w="2821156">
                  <a:extLst>
                    <a:ext uri="{9D8B030D-6E8A-4147-A177-3AD203B41FA5}">
                      <a16:colId xmlns:a16="http://schemas.microsoft.com/office/drawing/2014/main" val="3949418045"/>
                    </a:ext>
                  </a:extLst>
                </a:gridCol>
                <a:gridCol w="2488705">
                  <a:extLst>
                    <a:ext uri="{9D8B030D-6E8A-4147-A177-3AD203B41FA5}">
                      <a16:colId xmlns:a16="http://schemas.microsoft.com/office/drawing/2014/main" val="296512492"/>
                    </a:ext>
                  </a:extLst>
                </a:gridCol>
                <a:gridCol w="2322478">
                  <a:extLst>
                    <a:ext uri="{9D8B030D-6E8A-4147-A177-3AD203B41FA5}">
                      <a16:colId xmlns:a16="http://schemas.microsoft.com/office/drawing/2014/main" val="3959914932"/>
                    </a:ext>
                  </a:extLst>
                </a:gridCol>
              </a:tblGrid>
              <a:tr h="319315">
                <a:tc>
                  <a:txBody>
                    <a:bodyPr/>
                    <a:lstStyle/>
                    <a:p>
                      <a:pPr>
                        <a:lnSpc>
                          <a:spcPct val="107000"/>
                        </a:lnSpc>
                        <a:spcAft>
                          <a:spcPts val="0"/>
                        </a:spcAft>
                      </a:pPr>
                      <a:r>
                        <a:rPr lang="sv-SE" sz="2000" dirty="0">
                          <a:effectLst/>
                        </a:rPr>
                        <a:t>Parameter/poäng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0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1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2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29298346"/>
                  </a:ext>
                </a:extLst>
              </a:tr>
              <a:tr h="638627">
                <a:tc>
                  <a:txBody>
                    <a:bodyPr/>
                    <a:lstStyle/>
                    <a:p>
                      <a:pPr>
                        <a:lnSpc>
                          <a:spcPct val="107000"/>
                        </a:lnSpc>
                        <a:spcAft>
                          <a:spcPts val="0"/>
                        </a:spcAft>
                      </a:pPr>
                      <a:r>
                        <a:rPr lang="sv-SE" sz="2000" dirty="0">
                          <a:effectLst/>
                        </a:rPr>
                        <a:t>Förekomst av fältskikt, fr.a. blåbärsris</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Saknas/sällsynt</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Fläckvis/allmän</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Riklig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114959006"/>
                  </a:ext>
                </a:extLst>
              </a:tr>
              <a:tr h="319315">
                <a:tc>
                  <a:txBody>
                    <a:bodyPr/>
                    <a:lstStyle/>
                    <a:p>
                      <a:pPr>
                        <a:lnSpc>
                          <a:spcPct val="107000"/>
                        </a:lnSpc>
                        <a:spcAft>
                          <a:spcPts val="0"/>
                        </a:spcAft>
                      </a:pPr>
                      <a:r>
                        <a:rPr lang="sv-SE" sz="2000">
                          <a:effectLst/>
                        </a:rPr>
                        <a:t>Flerskiktat trädskikt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Nej</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Delvis  (&lt;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Ja (&gt;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7896146"/>
                  </a:ext>
                </a:extLst>
              </a:tr>
              <a:tr h="319315">
                <a:tc>
                  <a:txBody>
                    <a:bodyPr/>
                    <a:lstStyle/>
                    <a:p>
                      <a:pPr>
                        <a:lnSpc>
                          <a:spcPct val="107000"/>
                        </a:lnSpc>
                        <a:spcAft>
                          <a:spcPts val="0"/>
                        </a:spcAft>
                      </a:pPr>
                      <a:r>
                        <a:rPr lang="sv-SE" sz="2000">
                          <a:effectLst/>
                        </a:rPr>
                        <a:t>Trädålder mätt som höjd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0-5m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5-10m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&gt;10m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207460531"/>
                  </a:ext>
                </a:extLst>
              </a:tr>
              <a:tr h="319315">
                <a:tc>
                  <a:txBody>
                    <a:bodyPr/>
                    <a:lstStyle/>
                    <a:p>
                      <a:pPr>
                        <a:lnSpc>
                          <a:spcPct val="107000"/>
                        </a:lnSpc>
                        <a:spcAft>
                          <a:spcPts val="0"/>
                        </a:spcAft>
                      </a:pPr>
                      <a:r>
                        <a:rPr lang="sv-SE" sz="2000">
                          <a:effectLst/>
                        </a:rPr>
                        <a:t>Skogens slutenhet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Öppet/tätt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sv-SE"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err="1">
                          <a:effectLst/>
                          <a:highlight>
                            <a:srgbClr val="FFFF00"/>
                          </a:highlight>
                        </a:rPr>
                        <a:t>Luckig</a:t>
                      </a:r>
                      <a:r>
                        <a:rPr lang="sv-SE" sz="2000" dirty="0">
                          <a:effectLst/>
                          <a:highlight>
                            <a:srgbClr val="FFFF00"/>
                          </a:highlight>
                        </a:rPr>
                        <a:t>/varierad</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2200789"/>
                  </a:ext>
                </a:extLst>
              </a:tr>
              <a:tr h="319315">
                <a:tc>
                  <a:txBody>
                    <a:bodyPr/>
                    <a:lstStyle/>
                    <a:p>
                      <a:pPr>
                        <a:lnSpc>
                          <a:spcPct val="107000"/>
                        </a:lnSpc>
                        <a:spcAft>
                          <a:spcPts val="0"/>
                        </a:spcAft>
                      </a:pPr>
                      <a:r>
                        <a:rPr lang="sv-SE" sz="2000">
                          <a:effectLst/>
                        </a:rPr>
                        <a:t>Förekomst av tall i trädskiktet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Saknas/fåtalig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Allmän (&gt;20, &lt;50%)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Dominerar &gt; 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95351712"/>
                  </a:ext>
                </a:extLst>
              </a:tr>
            </a:tbl>
          </a:graphicData>
        </a:graphic>
      </p:graphicFrame>
      <p:pic>
        <p:nvPicPr>
          <p:cNvPr id="3" name="Bildobjekt 2"/>
          <p:cNvPicPr>
            <a:picLocks noChangeAspect="1"/>
          </p:cNvPicPr>
          <p:nvPr/>
        </p:nvPicPr>
        <p:blipFill>
          <a:blip r:embed="rId2"/>
          <a:stretch>
            <a:fillRect/>
          </a:stretch>
        </p:blipFill>
        <p:spPr>
          <a:xfrm>
            <a:off x="808701" y="73891"/>
            <a:ext cx="10097317" cy="4470398"/>
          </a:xfrm>
          <a:prstGeom prst="rect">
            <a:avLst/>
          </a:prstGeom>
        </p:spPr>
      </p:pic>
    </p:spTree>
    <p:extLst>
      <p:ext uri="{BB962C8B-B14F-4D97-AF65-F5344CB8AC3E}">
        <p14:creationId xmlns:p14="http://schemas.microsoft.com/office/powerpoint/2010/main" val="14976479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l 1"/>
          <p:cNvGraphicFramePr>
            <a:graphicFrameLocks noGrp="1"/>
          </p:cNvGraphicFramePr>
          <p:nvPr>
            <p:extLst>
              <p:ext uri="{D42A27DB-BD31-4B8C-83A1-F6EECF244321}">
                <p14:modId xmlns:p14="http://schemas.microsoft.com/office/powerpoint/2010/main" val="3487728815"/>
              </p:ext>
            </p:extLst>
          </p:nvPr>
        </p:nvGraphicFramePr>
        <p:xfrm>
          <a:off x="175491" y="4331853"/>
          <a:ext cx="11443854" cy="2447638"/>
        </p:xfrm>
        <a:graphic>
          <a:graphicData uri="http://schemas.openxmlformats.org/drawingml/2006/table">
            <a:tbl>
              <a:tblPr firstRow="1" firstCol="1" bandRow="1">
                <a:tableStyleId>{5C22544A-7EE6-4342-B048-85BDC9FD1C3A}</a:tableStyleId>
              </a:tblPr>
              <a:tblGrid>
                <a:gridCol w="3699000">
                  <a:extLst>
                    <a:ext uri="{9D8B030D-6E8A-4147-A177-3AD203B41FA5}">
                      <a16:colId xmlns:a16="http://schemas.microsoft.com/office/drawing/2014/main" val="1489974887"/>
                    </a:ext>
                  </a:extLst>
                </a:gridCol>
                <a:gridCol w="2862746">
                  <a:extLst>
                    <a:ext uri="{9D8B030D-6E8A-4147-A177-3AD203B41FA5}">
                      <a16:colId xmlns:a16="http://schemas.microsoft.com/office/drawing/2014/main" val="2113457612"/>
                    </a:ext>
                  </a:extLst>
                </a:gridCol>
                <a:gridCol w="2525392">
                  <a:extLst>
                    <a:ext uri="{9D8B030D-6E8A-4147-A177-3AD203B41FA5}">
                      <a16:colId xmlns:a16="http://schemas.microsoft.com/office/drawing/2014/main" val="3966233453"/>
                    </a:ext>
                  </a:extLst>
                </a:gridCol>
                <a:gridCol w="2356716">
                  <a:extLst>
                    <a:ext uri="{9D8B030D-6E8A-4147-A177-3AD203B41FA5}">
                      <a16:colId xmlns:a16="http://schemas.microsoft.com/office/drawing/2014/main" val="2873686955"/>
                    </a:ext>
                  </a:extLst>
                </a:gridCol>
              </a:tblGrid>
              <a:tr h="349663">
                <a:tc>
                  <a:txBody>
                    <a:bodyPr/>
                    <a:lstStyle/>
                    <a:p>
                      <a:pPr>
                        <a:lnSpc>
                          <a:spcPct val="107000"/>
                        </a:lnSpc>
                        <a:spcAft>
                          <a:spcPts val="0"/>
                        </a:spcAft>
                      </a:pPr>
                      <a:r>
                        <a:rPr lang="sv-SE" sz="2000" dirty="0">
                          <a:effectLst/>
                        </a:rPr>
                        <a:t>Parameter/poäng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0 poäng</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1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2 poäng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96382949"/>
                  </a:ext>
                </a:extLst>
              </a:tr>
              <a:tr h="699323">
                <a:tc>
                  <a:txBody>
                    <a:bodyPr/>
                    <a:lstStyle/>
                    <a:p>
                      <a:pPr>
                        <a:lnSpc>
                          <a:spcPct val="107000"/>
                        </a:lnSpc>
                        <a:spcAft>
                          <a:spcPts val="0"/>
                        </a:spcAft>
                      </a:pPr>
                      <a:r>
                        <a:rPr lang="sv-SE" sz="2000" dirty="0">
                          <a:effectLst/>
                        </a:rPr>
                        <a:t>Förekomst av fältskikt, fr.a. blåbärsris</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Saknas/sällsynt</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Fläckvis/</a:t>
                      </a:r>
                      <a:r>
                        <a:rPr lang="sv-SE" sz="2000">
                          <a:effectLst/>
                          <a:highlight>
                            <a:srgbClr val="FFFF00"/>
                          </a:highlight>
                        </a:rPr>
                        <a:t>allmän</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Riklig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83173203"/>
                  </a:ext>
                </a:extLst>
              </a:tr>
              <a:tr h="349663">
                <a:tc>
                  <a:txBody>
                    <a:bodyPr/>
                    <a:lstStyle/>
                    <a:p>
                      <a:pPr>
                        <a:lnSpc>
                          <a:spcPct val="107000"/>
                        </a:lnSpc>
                        <a:spcAft>
                          <a:spcPts val="0"/>
                        </a:spcAft>
                      </a:pPr>
                      <a:r>
                        <a:rPr lang="sv-SE" sz="2000" dirty="0" err="1">
                          <a:effectLst/>
                        </a:rPr>
                        <a:t>Flerskiktat</a:t>
                      </a:r>
                      <a:r>
                        <a:rPr lang="sv-SE" sz="2000" dirty="0">
                          <a:effectLst/>
                        </a:rPr>
                        <a:t> </a:t>
                      </a:r>
                      <a:r>
                        <a:rPr lang="sv-SE" sz="2000" dirty="0" err="1">
                          <a:effectLst/>
                        </a:rPr>
                        <a:t>trädskikt</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Nej </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Delvis  (&lt;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Ja (&gt; 50%)</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62096391"/>
                  </a:ext>
                </a:extLst>
              </a:tr>
              <a:tr h="349663">
                <a:tc>
                  <a:txBody>
                    <a:bodyPr/>
                    <a:lstStyle/>
                    <a:p>
                      <a:pPr>
                        <a:lnSpc>
                          <a:spcPct val="107000"/>
                        </a:lnSpc>
                        <a:spcAft>
                          <a:spcPts val="0"/>
                        </a:spcAft>
                      </a:pPr>
                      <a:r>
                        <a:rPr lang="sv-SE" sz="2000">
                          <a:effectLst/>
                        </a:rPr>
                        <a:t>Trädålder mätt som höjd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0-5m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5-10m</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&gt;10m</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30142781"/>
                  </a:ext>
                </a:extLst>
              </a:tr>
              <a:tr h="349663">
                <a:tc>
                  <a:txBody>
                    <a:bodyPr/>
                    <a:lstStyle/>
                    <a:p>
                      <a:pPr>
                        <a:lnSpc>
                          <a:spcPct val="107000"/>
                        </a:lnSpc>
                        <a:spcAft>
                          <a:spcPts val="0"/>
                        </a:spcAft>
                      </a:pPr>
                      <a:r>
                        <a:rPr lang="sv-SE" sz="2000">
                          <a:effectLst/>
                        </a:rPr>
                        <a:t>Skogens slutenhet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Öppet/tätt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endParaRPr lang="sv-SE" sz="2000" dirty="0">
                        <a:effectLst/>
                        <a:latin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highlight>
                            <a:srgbClr val="FFFF00"/>
                          </a:highlight>
                        </a:rPr>
                        <a:t>Luckig/varierad</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61934981"/>
                  </a:ext>
                </a:extLst>
              </a:tr>
              <a:tr h="349663">
                <a:tc>
                  <a:txBody>
                    <a:bodyPr/>
                    <a:lstStyle/>
                    <a:p>
                      <a:pPr>
                        <a:lnSpc>
                          <a:spcPct val="107000"/>
                        </a:lnSpc>
                        <a:spcAft>
                          <a:spcPts val="0"/>
                        </a:spcAft>
                      </a:pPr>
                      <a:r>
                        <a:rPr lang="sv-SE" sz="2000">
                          <a:effectLst/>
                        </a:rPr>
                        <a:t>Förekomst av tall i trädskiktet</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a:effectLst/>
                        </a:rPr>
                        <a:t>Saknas/fåtalig</a:t>
                      </a:r>
                      <a:endParaRPr lang="sv-SE"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rPr>
                        <a:t>Allmän (&gt;20, &lt;50%)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sv-SE" sz="2000" dirty="0">
                          <a:effectLst/>
                          <a:highlight>
                            <a:srgbClr val="FFFF00"/>
                          </a:highlight>
                        </a:rPr>
                        <a:t>Dominerar &gt; 50%</a:t>
                      </a:r>
                      <a:endParaRPr lang="sv-SE"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52060528"/>
                  </a:ext>
                </a:extLst>
              </a:tr>
            </a:tbl>
          </a:graphicData>
        </a:graphic>
      </p:graphicFrame>
      <p:pic>
        <p:nvPicPr>
          <p:cNvPr id="3" name="Bildobjekt 2"/>
          <p:cNvPicPr>
            <a:picLocks noChangeAspect="1"/>
          </p:cNvPicPr>
          <p:nvPr/>
        </p:nvPicPr>
        <p:blipFill>
          <a:blip r:embed="rId2"/>
          <a:stretch>
            <a:fillRect/>
          </a:stretch>
        </p:blipFill>
        <p:spPr>
          <a:xfrm>
            <a:off x="2382982" y="76223"/>
            <a:ext cx="8083916" cy="4255630"/>
          </a:xfrm>
          <a:prstGeom prst="rect">
            <a:avLst/>
          </a:prstGeom>
        </p:spPr>
      </p:pic>
    </p:spTree>
    <p:extLst>
      <p:ext uri="{BB962C8B-B14F-4D97-AF65-F5344CB8AC3E}">
        <p14:creationId xmlns:p14="http://schemas.microsoft.com/office/powerpoint/2010/main" val="28255046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2"/>
          <a:stretch>
            <a:fillRect/>
          </a:stretch>
        </p:blipFill>
        <p:spPr>
          <a:xfrm>
            <a:off x="1219200" y="90472"/>
            <a:ext cx="9208653" cy="6533454"/>
          </a:xfrm>
          <a:prstGeom prst="rect">
            <a:avLst/>
          </a:prstGeom>
        </p:spPr>
      </p:pic>
    </p:spTree>
    <p:extLst>
      <p:ext uri="{BB962C8B-B14F-4D97-AF65-F5344CB8AC3E}">
        <p14:creationId xmlns:p14="http://schemas.microsoft.com/office/powerpoint/2010/main" val="30459587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hrister\Desktop\DSC_00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p:nvPr>
        </p:nvSpPr>
        <p:spPr>
          <a:xfrm>
            <a:off x="0" y="0"/>
            <a:ext cx="12192000" cy="988290"/>
          </a:xfr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pPr algn="ctr">
              <a:spcAft>
                <a:spcPts val="0"/>
              </a:spcAft>
            </a:pPr>
            <a:r>
              <a:rPr lang="sv-SE" sz="3100" b="1" dirty="0" smtClean="0">
                <a:latin typeface="Cambria" panose="02040503050406030204" pitchFamily="18" charset="0"/>
                <a:ea typeface="Calibri" panose="020F0502020204030204" pitchFamily="34" charset="0"/>
                <a:cs typeface="Times New Roman" panose="02020603050405020304" pitchFamily="18" charset="0"/>
              </a:rPr>
              <a:t>Särskilt viktigt när det gäller tjäder </a:t>
            </a:r>
            <a:endParaRPr lang="sv-SE" dirty="0"/>
          </a:p>
        </p:txBody>
      </p:sp>
    </p:spTree>
    <p:extLst>
      <p:ext uri="{BB962C8B-B14F-4D97-AF65-F5344CB8AC3E}">
        <p14:creationId xmlns:p14="http://schemas.microsoft.com/office/powerpoint/2010/main" val="43098157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ktangel 9"/>
          <p:cNvSpPr/>
          <p:nvPr/>
        </p:nvSpPr>
        <p:spPr>
          <a:xfrm>
            <a:off x="424873" y="1117649"/>
            <a:ext cx="7148945" cy="5335691"/>
          </a:xfrm>
          <a:prstGeom prst="rect">
            <a:avLst/>
          </a:prstGeom>
        </p:spPr>
        <p:txBody>
          <a:bodyPr wrap="square">
            <a:spAutoFit/>
          </a:bodyPr>
          <a:lstStyle/>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Under kycklingarnas första månader rör sig familjegrupperna ofta över stora områden. Det är därför viktigt med ett sammanhållet nätverk av lämpliga miljöer. Ett sätt att åstadkomma detta är att spara breda </a:t>
            </a:r>
            <a:r>
              <a:rPr lang="sv-SE" dirty="0" err="1">
                <a:latin typeface="Cambria" panose="02040503050406030204" pitchFamily="18" charset="0"/>
                <a:ea typeface="Calibri" panose="020F0502020204030204" pitchFamily="34" charset="0"/>
                <a:cs typeface="Times New Roman" panose="02020603050405020304" pitchFamily="18" charset="0"/>
              </a:rPr>
              <a:t>kantzoner</a:t>
            </a:r>
            <a:r>
              <a:rPr lang="sv-SE" dirty="0">
                <a:latin typeface="Cambria" panose="02040503050406030204" pitchFamily="18" charset="0"/>
                <a:ea typeface="Calibri" panose="020F0502020204030204" pitchFamily="34" charset="0"/>
                <a:cs typeface="Times New Roman" panose="02020603050405020304" pitchFamily="18" charset="0"/>
              </a:rPr>
              <a:t> och att binda samman blåbärsrika skogspartier, våtmarker, och olika typer av sumpskogar. Breda </a:t>
            </a:r>
            <a:r>
              <a:rPr lang="sv-SE" dirty="0" err="1">
                <a:latin typeface="Cambria" panose="02040503050406030204" pitchFamily="18" charset="0"/>
                <a:ea typeface="Calibri" panose="020F0502020204030204" pitchFamily="34" charset="0"/>
                <a:cs typeface="Times New Roman" panose="02020603050405020304" pitchFamily="18" charset="0"/>
              </a:rPr>
              <a:t>kantzoner</a:t>
            </a:r>
            <a:r>
              <a:rPr lang="sv-SE" dirty="0">
                <a:latin typeface="Cambria" panose="02040503050406030204" pitchFamily="18" charset="0"/>
                <a:ea typeface="Calibri" panose="020F0502020204030204" pitchFamily="34" charset="0"/>
                <a:cs typeface="Times New Roman" panose="02020603050405020304" pitchFamily="18" charset="0"/>
              </a:rPr>
              <a:t> är därför bland den viktigaste hänsynen man kan ta till tjädern, då det förmodligen är de miljöer som används mest. Här möter ett ekosystem skogen, ett annat ekosystem, myren. </a:t>
            </a:r>
            <a:r>
              <a:rPr lang="sv-SE" dirty="0" err="1">
                <a:latin typeface="Cambria" panose="02040503050406030204" pitchFamily="18" charset="0"/>
                <a:ea typeface="Calibri" panose="020F0502020204030204" pitchFamily="34" charset="0"/>
                <a:cs typeface="Times New Roman" panose="02020603050405020304" pitchFamily="18" charset="0"/>
              </a:rPr>
              <a:t>Kantzonerna</a:t>
            </a:r>
            <a:r>
              <a:rPr lang="sv-SE" dirty="0">
                <a:latin typeface="Cambria" panose="02040503050406030204" pitchFamily="18" charset="0"/>
                <a:ea typeface="Calibri" panose="020F0502020204030204" pitchFamily="34" charset="0"/>
                <a:cs typeface="Times New Roman" panose="02020603050405020304" pitchFamily="18" charset="0"/>
              </a:rPr>
              <a:t> blir snabbt solvarma miljöer på våren, vilket ger föda i form av växter,  insekter och larver åt tjädern. </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Grundregeln är ju bredare </a:t>
            </a:r>
            <a:r>
              <a:rPr lang="sv-SE" dirty="0" err="1">
                <a:latin typeface="Cambria" panose="02040503050406030204" pitchFamily="18" charset="0"/>
                <a:ea typeface="Calibri" panose="020F0502020204030204" pitchFamily="34" charset="0"/>
                <a:cs typeface="Times New Roman" panose="02020603050405020304" pitchFamily="18" charset="0"/>
              </a:rPr>
              <a:t>kantzonen</a:t>
            </a:r>
            <a:r>
              <a:rPr lang="sv-SE" dirty="0">
                <a:latin typeface="Cambria" panose="02040503050406030204" pitchFamily="18" charset="0"/>
                <a:ea typeface="Calibri" panose="020F0502020204030204" pitchFamily="34" charset="0"/>
                <a:cs typeface="Times New Roman" panose="02020603050405020304" pitchFamily="18" charset="0"/>
              </a:rPr>
              <a:t> är desto bättre, men den bör aldrig vara mindre än 20 meter bred till en mosse, helst 25 meter bred. Minskar kantzonsbredden blir det mer svårframkomligt för kycklingarna, predationsrisken ökar och födotillgången minskar</a:t>
            </a:r>
            <a:r>
              <a:rPr lang="sv-SE" dirty="0" smtClean="0">
                <a:latin typeface="Cambria" panose="02040503050406030204" pitchFamily="18" charset="0"/>
                <a:ea typeface="Calibri" panose="020F0502020204030204" pitchFamily="34" charset="0"/>
                <a:cs typeface="Times New Roman" panose="02020603050405020304" pitchFamily="18" charset="0"/>
              </a:rPr>
              <a:t>.</a:t>
            </a:r>
          </a:p>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Det är däremot inga problem att göra plockhuggning av större träd intill </a:t>
            </a:r>
            <a:r>
              <a:rPr lang="sv-SE" dirty="0" err="1">
                <a:latin typeface="Cambria" panose="02040503050406030204" pitchFamily="18" charset="0"/>
                <a:ea typeface="Calibri" panose="020F0502020204030204" pitchFamily="34" charset="0"/>
                <a:cs typeface="Times New Roman" panose="02020603050405020304" pitchFamily="18" charset="0"/>
              </a:rPr>
              <a:t>kantzonen</a:t>
            </a:r>
            <a:r>
              <a:rPr lang="sv-SE" dirty="0">
                <a:latin typeface="Cambria" panose="02040503050406030204" pitchFamily="18" charset="0"/>
                <a:ea typeface="Calibri" panose="020F0502020204030204" pitchFamily="34" charset="0"/>
                <a:cs typeface="Times New Roman" panose="02020603050405020304" pitchFamily="18" charset="0"/>
              </a:rPr>
              <a:t>. </a:t>
            </a:r>
            <a:r>
              <a:rPr lang="sv-SE" dirty="0" err="1">
                <a:latin typeface="Cambria" panose="02040503050406030204" pitchFamily="18" charset="0"/>
                <a:ea typeface="Calibri" panose="020F0502020204030204" pitchFamily="34" charset="0"/>
                <a:cs typeface="Times New Roman" panose="02020603050405020304" pitchFamily="18" charset="0"/>
              </a:rPr>
              <a:t>Kantzonen</a:t>
            </a:r>
            <a:r>
              <a:rPr lang="sv-SE" dirty="0">
                <a:latin typeface="Cambria" panose="02040503050406030204" pitchFamily="18" charset="0"/>
                <a:ea typeface="Calibri" panose="020F0502020204030204" pitchFamily="34" charset="0"/>
                <a:cs typeface="Times New Roman" panose="02020603050405020304" pitchFamily="18" charset="0"/>
              </a:rPr>
              <a:t> bör tvärtom gärna ha ett sluttande </a:t>
            </a:r>
            <a:r>
              <a:rPr lang="sv-SE" dirty="0" err="1">
                <a:latin typeface="Cambria" panose="02040503050406030204" pitchFamily="18" charset="0"/>
                <a:ea typeface="Calibri" panose="020F0502020204030204" pitchFamily="34" charset="0"/>
                <a:cs typeface="Times New Roman" panose="02020603050405020304" pitchFamily="18" charset="0"/>
              </a:rPr>
              <a:t>krontak</a:t>
            </a:r>
            <a:r>
              <a:rPr lang="sv-SE" dirty="0">
                <a:latin typeface="Cambria" panose="02040503050406030204" pitchFamily="18" charset="0"/>
                <a:ea typeface="Calibri" panose="020F0502020204030204" pitchFamily="34" charset="0"/>
                <a:cs typeface="Times New Roman" panose="02020603050405020304" pitchFamily="18" charset="0"/>
              </a:rPr>
              <a:t> ner mot mossen, där större och skuggande träd närmare mossen kan avverkas eller </a:t>
            </a:r>
            <a:r>
              <a:rPr lang="sv-SE" dirty="0" err="1">
                <a:latin typeface="Cambria" panose="02040503050406030204" pitchFamily="18" charset="0"/>
                <a:ea typeface="Calibri" panose="020F0502020204030204" pitchFamily="34" charset="0"/>
                <a:cs typeface="Times New Roman" panose="02020603050405020304" pitchFamily="18" charset="0"/>
              </a:rPr>
              <a:t>högkapas</a:t>
            </a:r>
            <a:r>
              <a:rPr lang="sv-SE" dirty="0">
                <a:latin typeface="Cambria" panose="02040503050406030204" pitchFamily="18" charset="0"/>
                <a:ea typeface="Calibri" panose="020F0502020204030204" pitchFamily="34" charset="0"/>
                <a:cs typeface="Times New Roman" panose="02020603050405020304" pitchFamily="18" charset="0"/>
              </a:rPr>
              <a:t>.</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12" name="Bildobjekt 11"/>
          <p:cNvPicPr>
            <a:picLocks noChangeAspect="1"/>
          </p:cNvPicPr>
          <p:nvPr/>
        </p:nvPicPr>
        <p:blipFill>
          <a:blip r:embed="rId2"/>
          <a:stretch>
            <a:fillRect/>
          </a:stretch>
        </p:blipFill>
        <p:spPr>
          <a:xfrm>
            <a:off x="8558356" y="988290"/>
            <a:ext cx="2717936" cy="5223741"/>
          </a:xfrm>
          <a:prstGeom prst="rect">
            <a:avLst/>
          </a:prstGeom>
        </p:spPr>
      </p:pic>
      <p:sp>
        <p:nvSpPr>
          <p:cNvPr id="13" name="Rektangel 12"/>
          <p:cNvSpPr/>
          <p:nvPr/>
        </p:nvSpPr>
        <p:spPr>
          <a:xfrm>
            <a:off x="658650" y="363246"/>
            <a:ext cx="8237576" cy="523220"/>
          </a:xfrm>
          <a:prstGeom prst="rect">
            <a:avLst/>
          </a:prstGeom>
        </p:spPr>
        <p:txBody>
          <a:bodyPr wrap="none">
            <a:spAutoFit/>
          </a:bodyPr>
          <a:lstStyle/>
          <a:p>
            <a:pPr>
              <a:spcAft>
                <a:spcPts val="0"/>
              </a:spcAft>
            </a:pPr>
            <a:r>
              <a:rPr lang="sv-SE" sz="2800" b="1" dirty="0" err="1">
                <a:latin typeface="Cambria" panose="02040503050406030204" pitchFamily="18" charset="0"/>
                <a:ea typeface="Calibri" panose="020F0502020204030204" pitchFamily="34" charset="0"/>
                <a:cs typeface="Times New Roman" panose="02020603050405020304" pitchFamily="18" charset="0"/>
              </a:rPr>
              <a:t>Kantzoner</a:t>
            </a:r>
            <a:r>
              <a:rPr lang="sv-SE" sz="2800" b="1" dirty="0">
                <a:latin typeface="Cambria" panose="02040503050406030204" pitchFamily="18" charset="0"/>
                <a:ea typeface="Calibri" panose="020F0502020204030204" pitchFamily="34" charset="0"/>
                <a:cs typeface="Times New Roman" panose="02020603050405020304" pitchFamily="18" charset="0"/>
              </a:rPr>
              <a:t> – oerhört betydelsefulla tjädermiljöer</a:t>
            </a:r>
            <a:endParaRPr lang="sv-SE" sz="28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0" name="Rak pilkoppling 19"/>
          <p:cNvCxnSpPr/>
          <p:nvPr/>
        </p:nvCxnSpPr>
        <p:spPr>
          <a:xfrm>
            <a:off x="9541164" y="4147127"/>
            <a:ext cx="1376218" cy="129309"/>
          </a:xfrm>
          <a:prstGeom prst="straightConnector1">
            <a:avLst/>
          </a:prstGeom>
          <a:ln w="76200">
            <a:solidFill>
              <a:srgbClr val="FF0000"/>
            </a:solidFill>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25" name="Rak pilkoppling 24"/>
          <p:cNvCxnSpPr/>
          <p:nvPr/>
        </p:nvCxnSpPr>
        <p:spPr>
          <a:xfrm flipV="1">
            <a:off x="9310255" y="1856509"/>
            <a:ext cx="498763" cy="355023"/>
          </a:xfrm>
          <a:prstGeom prst="straightConnector1">
            <a:avLst/>
          </a:prstGeom>
          <a:ln w="76200">
            <a:solidFill>
              <a:srgbClr val="FF0000"/>
            </a:solidFill>
            <a:headEnd type="triangle"/>
            <a:tailEnd type="triangle"/>
          </a:ln>
        </p:spPr>
        <p:style>
          <a:lnRef idx="1">
            <a:schemeClr val="accent2"/>
          </a:lnRef>
          <a:fillRef idx="0">
            <a:schemeClr val="accent2"/>
          </a:fillRef>
          <a:effectRef idx="0">
            <a:schemeClr val="accent2"/>
          </a:effectRef>
          <a:fontRef idx="minor">
            <a:schemeClr val="tx1"/>
          </a:fontRef>
        </p:style>
      </p:cxnSp>
      <p:sp>
        <p:nvSpPr>
          <p:cNvPr id="28" name="textruta 27"/>
          <p:cNvSpPr txBox="1"/>
          <p:nvPr/>
        </p:nvSpPr>
        <p:spPr>
          <a:xfrm>
            <a:off x="9809018" y="1653309"/>
            <a:ext cx="840509" cy="38071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sv-SE" dirty="0" smtClean="0"/>
              <a:t>25 m</a:t>
            </a:r>
            <a:endParaRPr lang="sv-SE" dirty="0"/>
          </a:p>
        </p:txBody>
      </p:sp>
      <p:sp>
        <p:nvSpPr>
          <p:cNvPr id="29" name="textruta 28"/>
          <p:cNvSpPr txBox="1"/>
          <p:nvPr/>
        </p:nvSpPr>
        <p:spPr>
          <a:xfrm>
            <a:off x="9739746" y="4402360"/>
            <a:ext cx="840509" cy="380711"/>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sv-SE" dirty="0" smtClean="0"/>
              <a:t>60 m</a:t>
            </a:r>
            <a:endParaRPr lang="sv-SE" dirty="0"/>
          </a:p>
        </p:txBody>
      </p:sp>
    </p:spTree>
    <p:extLst>
      <p:ext uri="{BB962C8B-B14F-4D97-AF65-F5344CB8AC3E}">
        <p14:creationId xmlns:p14="http://schemas.microsoft.com/office/powerpoint/2010/main" val="2378718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2"/>
          <a:stretch>
            <a:fillRect/>
          </a:stretch>
        </p:blipFill>
        <p:spPr>
          <a:xfrm>
            <a:off x="317633" y="1203158"/>
            <a:ext cx="11573168" cy="5582652"/>
          </a:xfrm>
          <a:prstGeom prst="rect">
            <a:avLst/>
          </a:prstGeom>
        </p:spPr>
      </p:pic>
      <p:sp>
        <p:nvSpPr>
          <p:cNvPr id="8" name="Rektangel 7"/>
          <p:cNvSpPr/>
          <p:nvPr/>
        </p:nvSpPr>
        <p:spPr>
          <a:xfrm>
            <a:off x="1573538" y="423234"/>
            <a:ext cx="8881149" cy="523220"/>
          </a:xfrm>
          <a:prstGeom prst="rect">
            <a:avLst/>
          </a:prstGeom>
        </p:spPr>
        <p:txBody>
          <a:bodyPr wrap="none">
            <a:spAutoFit/>
          </a:bodyPr>
          <a:lstStyle/>
          <a:p>
            <a:pPr algn="ctr">
              <a:spcAft>
                <a:spcPts val="0"/>
              </a:spcAft>
            </a:pPr>
            <a:r>
              <a:rPr lang="sv-SE" sz="2800" b="1" dirty="0" smtClean="0">
                <a:latin typeface="Cambria" panose="02040503050406030204" pitchFamily="18" charset="0"/>
                <a:ea typeface="Calibri" panose="020F0502020204030204" pitchFamily="34" charset="0"/>
                <a:cs typeface="Times New Roman" panose="02020603050405020304" pitchFamily="18" charset="0"/>
              </a:rPr>
              <a:t>Var ligger </a:t>
            </a:r>
            <a:r>
              <a:rPr lang="sv-SE" sz="2800" b="1" dirty="0" err="1" smtClean="0">
                <a:latin typeface="Cambria" panose="02040503050406030204" pitchFamily="18" charset="0"/>
                <a:ea typeface="Calibri" panose="020F0502020204030204" pitchFamily="34" charset="0"/>
                <a:cs typeface="Times New Roman" panose="02020603050405020304" pitchFamily="18" charset="0"/>
              </a:rPr>
              <a:t>kantzonen</a:t>
            </a:r>
            <a:r>
              <a:rPr lang="sv-SE" sz="2800" b="1" dirty="0" smtClean="0">
                <a:latin typeface="Cambria" panose="02040503050406030204" pitchFamily="18" charset="0"/>
                <a:ea typeface="Calibri" panose="020F0502020204030204" pitchFamily="34" charset="0"/>
                <a:cs typeface="Times New Roman" panose="02020603050405020304" pitchFamily="18" charset="0"/>
              </a:rPr>
              <a:t> mellan fastmark och torvmark?</a:t>
            </a:r>
            <a:endParaRPr lang="sv-SE"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9536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C:\Users\Christer Johansson\Desktop\Tjäder och skogsbruket – så kan de samsas\20210810_154541.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29018" y="1570183"/>
            <a:ext cx="7204364" cy="4959926"/>
          </a:xfrm>
          <a:prstGeom prst="rect">
            <a:avLst/>
          </a:prstGeom>
          <a:noFill/>
          <a:ln>
            <a:noFill/>
          </a:ln>
        </p:spPr>
      </p:pic>
      <p:cxnSp>
        <p:nvCxnSpPr>
          <p:cNvPr id="3" name="Rak pilkoppling 2"/>
          <p:cNvCxnSpPr/>
          <p:nvPr/>
        </p:nvCxnSpPr>
        <p:spPr>
          <a:xfrm flipH="1">
            <a:off x="7853681" y="1570183"/>
            <a:ext cx="3802611" cy="940291"/>
          </a:xfrm>
          <a:prstGeom prst="straightConnector1">
            <a:avLst/>
          </a:prstGeom>
          <a:noFill/>
          <a:ln w="57150" cap="flat" cmpd="sng" algn="ctr">
            <a:solidFill>
              <a:srgbClr val="00B050"/>
            </a:solidFill>
            <a:prstDash val="solid"/>
            <a:miter lim="800000"/>
            <a:tailEnd type="triangle"/>
          </a:ln>
          <a:effectLst/>
        </p:spPr>
      </p:cxnSp>
      <p:cxnSp>
        <p:nvCxnSpPr>
          <p:cNvPr id="5" name="Rak pilkoppling 4"/>
          <p:cNvCxnSpPr/>
          <p:nvPr/>
        </p:nvCxnSpPr>
        <p:spPr>
          <a:xfrm flipV="1">
            <a:off x="6843221" y="4050146"/>
            <a:ext cx="1303252" cy="2163013"/>
          </a:xfrm>
          <a:prstGeom prst="straightConnector1">
            <a:avLst/>
          </a:prstGeom>
          <a:noFill/>
          <a:ln w="76200" cap="flat" cmpd="sng" algn="ctr">
            <a:solidFill>
              <a:srgbClr val="5B9BD5"/>
            </a:solidFill>
            <a:prstDash val="solid"/>
            <a:miter lim="800000"/>
            <a:tailEnd type="triangle"/>
          </a:ln>
          <a:effectLst/>
        </p:spPr>
      </p:cxnSp>
      <p:cxnSp>
        <p:nvCxnSpPr>
          <p:cNvPr id="7" name="Rak pilkoppling 6"/>
          <p:cNvCxnSpPr/>
          <p:nvPr/>
        </p:nvCxnSpPr>
        <p:spPr>
          <a:xfrm>
            <a:off x="8223828" y="3801615"/>
            <a:ext cx="3635663" cy="22240"/>
          </a:xfrm>
          <a:prstGeom prst="straightConnector1">
            <a:avLst/>
          </a:prstGeom>
          <a:noFill/>
          <a:ln w="57150" cap="flat" cmpd="sng" algn="ctr">
            <a:solidFill>
              <a:sysClr val="windowText" lastClr="000000"/>
            </a:solidFill>
            <a:prstDash val="solid"/>
            <a:miter lim="800000"/>
            <a:tailEnd type="triangle"/>
          </a:ln>
          <a:effectLst/>
        </p:spPr>
      </p:cxnSp>
      <p:sp>
        <p:nvSpPr>
          <p:cNvPr id="11" name="Rektangel 10"/>
          <p:cNvSpPr/>
          <p:nvPr/>
        </p:nvSpPr>
        <p:spPr>
          <a:xfrm>
            <a:off x="341745" y="1570183"/>
            <a:ext cx="3953163" cy="4311052"/>
          </a:xfrm>
          <a:prstGeom prst="rect">
            <a:avLst/>
          </a:prstGeom>
        </p:spPr>
        <p:txBody>
          <a:bodyPr wrap="square">
            <a:spAutoFit/>
          </a:bodyPr>
          <a:lstStyle/>
          <a:p>
            <a:r>
              <a:rPr lang="sv-SE" dirty="0">
                <a:latin typeface="Cambria" panose="02040503050406030204" pitchFamily="18" charset="0"/>
                <a:ea typeface="Calibri" panose="020F0502020204030204" pitchFamily="34" charset="0"/>
                <a:cs typeface="Times New Roman" panose="02020603050405020304" pitchFamily="18" charset="0"/>
              </a:rPr>
              <a:t>Bilden visar en </a:t>
            </a:r>
            <a:r>
              <a:rPr lang="sv-SE" dirty="0" err="1">
                <a:latin typeface="Cambria" panose="02040503050406030204" pitchFamily="18" charset="0"/>
                <a:ea typeface="Calibri" panose="020F0502020204030204" pitchFamily="34" charset="0"/>
                <a:cs typeface="Times New Roman" panose="02020603050405020304" pitchFamily="18" charset="0"/>
              </a:rPr>
              <a:t>fastmarksmiljö</a:t>
            </a:r>
            <a:r>
              <a:rPr lang="sv-SE" dirty="0">
                <a:latin typeface="Cambria" panose="02040503050406030204" pitchFamily="18" charset="0"/>
                <a:ea typeface="Calibri" panose="020F0502020204030204" pitchFamily="34" charset="0"/>
                <a:cs typeface="Times New Roman" panose="02020603050405020304" pitchFamily="18" charset="0"/>
              </a:rPr>
              <a:t> till höger och en tallmosse till vänster i bilden. </a:t>
            </a:r>
            <a:r>
              <a:rPr lang="sv-SE" dirty="0" err="1">
                <a:latin typeface="Cambria" panose="02040503050406030204" pitchFamily="18" charset="0"/>
                <a:ea typeface="Calibri" panose="020F0502020204030204" pitchFamily="34" charset="0"/>
                <a:cs typeface="Times New Roman" panose="02020603050405020304" pitchFamily="18" charset="0"/>
              </a:rPr>
              <a:t>Kantzonen</a:t>
            </a:r>
            <a:r>
              <a:rPr lang="sv-SE" dirty="0">
                <a:latin typeface="Cambria" panose="02040503050406030204" pitchFamily="18" charset="0"/>
                <a:ea typeface="Calibri" panose="020F0502020204030204" pitchFamily="34" charset="0"/>
                <a:cs typeface="Times New Roman" panose="02020603050405020304" pitchFamily="18" charset="0"/>
              </a:rPr>
              <a:t> mellan fastmark och mossen går i linje med den blå pilen i bilden</a:t>
            </a:r>
            <a:r>
              <a:rPr lang="sv-SE" dirty="0" smtClean="0">
                <a:latin typeface="Cambria" panose="02040503050406030204" pitchFamily="18" charset="0"/>
                <a:ea typeface="Calibri" panose="020F0502020204030204" pitchFamily="34" charset="0"/>
                <a:cs typeface="Times New Roman" panose="02020603050405020304" pitchFamily="18" charset="0"/>
              </a:rPr>
              <a:t>.</a:t>
            </a:r>
          </a:p>
          <a:p>
            <a:endParaRPr lang="sv-SE" dirty="0" smtClean="0">
              <a:latin typeface="Cambria" panose="02040503050406030204" pitchFamily="18" charset="0"/>
              <a:ea typeface="Calibri" panose="020F0502020204030204" pitchFamily="34" charset="0"/>
              <a:cs typeface="Times New Roman" panose="02020603050405020304" pitchFamily="18" charset="0"/>
            </a:endParaRPr>
          </a:p>
          <a:p>
            <a:pPr>
              <a:lnSpc>
                <a:spcPct val="107000"/>
              </a:lnSpc>
              <a:spcAft>
                <a:spcPts val="800"/>
              </a:spcAft>
            </a:pPr>
            <a:r>
              <a:rPr lang="sv-SE" dirty="0" err="1">
                <a:latin typeface="Cambria" panose="02040503050406030204" pitchFamily="18" charset="0"/>
                <a:ea typeface="Calibri" panose="020F0502020204030204" pitchFamily="34" charset="0"/>
                <a:cs typeface="Times New Roman" panose="02020603050405020304" pitchFamily="18" charset="0"/>
              </a:rPr>
              <a:t>Kantzonens</a:t>
            </a:r>
            <a:r>
              <a:rPr lang="sv-SE" dirty="0">
                <a:latin typeface="Cambria" panose="02040503050406030204" pitchFamily="18" charset="0"/>
                <a:ea typeface="Calibri" panose="020F0502020204030204" pitchFamily="34" charset="0"/>
                <a:cs typeface="Times New Roman" panose="02020603050405020304" pitchFamily="18" charset="0"/>
              </a:rPr>
              <a:t> bredd visas med svart pil och bör vara mellan 20-25 meter från </a:t>
            </a:r>
            <a:r>
              <a:rPr lang="sv-SE" dirty="0" err="1">
                <a:latin typeface="Cambria" panose="02040503050406030204" pitchFamily="18" charset="0"/>
                <a:ea typeface="Calibri" panose="020F0502020204030204" pitchFamily="34" charset="0"/>
                <a:cs typeface="Times New Roman" panose="02020603050405020304" pitchFamily="18" charset="0"/>
              </a:rPr>
              <a:t>fastmarksgränsen</a:t>
            </a:r>
            <a:r>
              <a:rPr lang="sv-SE" dirty="0">
                <a:latin typeface="Cambria" panose="02040503050406030204" pitchFamily="18" charset="0"/>
                <a:ea typeface="Calibri" panose="020F0502020204030204" pitchFamily="34" charset="0"/>
                <a:cs typeface="Times New Roman" panose="02020603050405020304" pitchFamily="18" charset="0"/>
              </a:rPr>
              <a:t>. </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dirty="0">
                <a:latin typeface="Cambria" panose="02040503050406030204" pitchFamily="18" charset="0"/>
                <a:ea typeface="Calibri" panose="020F0502020204030204" pitchFamily="34" charset="0"/>
                <a:cs typeface="Times New Roman" panose="02020603050405020304" pitchFamily="18" charset="0"/>
              </a:rPr>
              <a:t>Grön pil visar ett idealiskt sluttande </a:t>
            </a:r>
            <a:r>
              <a:rPr lang="sv-SE" dirty="0" err="1">
                <a:latin typeface="Cambria" panose="02040503050406030204" pitchFamily="18" charset="0"/>
                <a:ea typeface="Calibri" panose="020F0502020204030204" pitchFamily="34" charset="0"/>
                <a:cs typeface="Times New Roman" panose="02020603050405020304" pitchFamily="18" charset="0"/>
              </a:rPr>
              <a:t>krontak</a:t>
            </a:r>
            <a:r>
              <a:rPr lang="sv-SE" dirty="0">
                <a:latin typeface="Cambria" panose="02040503050406030204" pitchFamily="18" charset="0"/>
                <a:ea typeface="Calibri" panose="020F0502020204030204" pitchFamily="34" charset="0"/>
                <a:cs typeface="Times New Roman" panose="02020603050405020304" pitchFamily="18" charset="0"/>
              </a:rPr>
              <a:t> där större träd kan plockas ut för att, där det behövs, skapa ett sluttande </a:t>
            </a:r>
            <a:r>
              <a:rPr lang="sv-SE" dirty="0" err="1">
                <a:latin typeface="Cambria" panose="02040503050406030204" pitchFamily="18" charset="0"/>
                <a:ea typeface="Calibri" panose="020F0502020204030204" pitchFamily="34" charset="0"/>
                <a:cs typeface="Times New Roman" panose="02020603050405020304" pitchFamily="18" charset="0"/>
              </a:rPr>
              <a:t>krontak</a:t>
            </a:r>
            <a:r>
              <a:rPr lang="sv-SE" dirty="0">
                <a:latin typeface="Cambria" panose="02040503050406030204" pitchFamily="18" charset="0"/>
                <a:ea typeface="Calibri" panose="020F0502020204030204" pitchFamily="34" charset="0"/>
                <a:cs typeface="Times New Roman" panose="02020603050405020304" pitchFamily="18" charset="0"/>
              </a:rPr>
              <a:t> ner mot mossen.</a:t>
            </a:r>
            <a:endParaRPr lang="sv-SE" dirty="0">
              <a:latin typeface="Calibri" panose="020F0502020204030204" pitchFamily="34" charset="0"/>
              <a:ea typeface="Calibri" panose="020F0502020204030204" pitchFamily="34" charset="0"/>
              <a:cs typeface="Times New Roman" panose="02020603050405020304" pitchFamily="18" charset="0"/>
            </a:endParaRPr>
          </a:p>
          <a:p>
            <a:endParaRPr lang="sv-SE" dirty="0"/>
          </a:p>
        </p:txBody>
      </p:sp>
      <p:sp>
        <p:nvSpPr>
          <p:cNvPr id="12" name="Rektangel 11"/>
          <p:cNvSpPr/>
          <p:nvPr/>
        </p:nvSpPr>
        <p:spPr>
          <a:xfrm>
            <a:off x="2108759" y="538737"/>
            <a:ext cx="8237576" cy="523220"/>
          </a:xfrm>
          <a:prstGeom prst="rect">
            <a:avLst/>
          </a:prstGeom>
        </p:spPr>
        <p:txBody>
          <a:bodyPr wrap="none">
            <a:spAutoFit/>
          </a:bodyPr>
          <a:lstStyle/>
          <a:p>
            <a:pPr>
              <a:spcAft>
                <a:spcPts val="0"/>
              </a:spcAft>
            </a:pPr>
            <a:r>
              <a:rPr lang="sv-SE" sz="2800" b="1" dirty="0" err="1">
                <a:latin typeface="Cambria" panose="02040503050406030204" pitchFamily="18" charset="0"/>
                <a:ea typeface="Calibri" panose="020F0502020204030204" pitchFamily="34" charset="0"/>
                <a:cs typeface="Times New Roman" panose="02020603050405020304" pitchFamily="18" charset="0"/>
              </a:rPr>
              <a:t>Kantzoner</a:t>
            </a:r>
            <a:r>
              <a:rPr lang="sv-SE" sz="2800" b="1" dirty="0">
                <a:latin typeface="Cambria" panose="02040503050406030204" pitchFamily="18" charset="0"/>
                <a:ea typeface="Calibri" panose="020F0502020204030204" pitchFamily="34" charset="0"/>
                <a:cs typeface="Times New Roman" panose="02020603050405020304" pitchFamily="18" charset="0"/>
              </a:rPr>
              <a:t> – oerhört betydelsefulla tjädermiljöer</a:t>
            </a:r>
            <a:endParaRPr lang="sv-SE"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6803273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634837" y="95745"/>
            <a:ext cx="8806876" cy="6762255"/>
          </a:xfrm>
          <a:prstGeom prst="rect">
            <a:avLst/>
          </a:prstGeom>
        </p:spPr>
      </p:pic>
    </p:spTree>
    <p:extLst>
      <p:ext uri="{BB962C8B-B14F-4D97-AF65-F5344CB8AC3E}">
        <p14:creationId xmlns:p14="http://schemas.microsoft.com/office/powerpoint/2010/main" val="16434371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2"/>
          <a:stretch>
            <a:fillRect/>
          </a:stretch>
        </p:blipFill>
        <p:spPr>
          <a:xfrm>
            <a:off x="5404999" y="77195"/>
            <a:ext cx="6648455" cy="6665350"/>
          </a:xfrm>
          <a:prstGeom prst="rect">
            <a:avLst/>
          </a:prstGeom>
        </p:spPr>
      </p:pic>
      <p:cxnSp>
        <p:nvCxnSpPr>
          <p:cNvPr id="5" name="Rak pilkoppling 4"/>
          <p:cNvCxnSpPr/>
          <p:nvPr/>
        </p:nvCxnSpPr>
        <p:spPr>
          <a:xfrm>
            <a:off x="9827490" y="2635262"/>
            <a:ext cx="544946" cy="369455"/>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 name="Rak pilkoppling 5"/>
          <p:cNvCxnSpPr/>
          <p:nvPr/>
        </p:nvCxnSpPr>
        <p:spPr>
          <a:xfrm>
            <a:off x="8986982" y="3807629"/>
            <a:ext cx="420255" cy="1288473"/>
          </a:xfrm>
          <a:prstGeom prst="straightConnector1">
            <a:avLst/>
          </a:prstGeom>
          <a:ln w="762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8" name="textruta 7"/>
          <p:cNvSpPr txBox="1"/>
          <p:nvPr/>
        </p:nvSpPr>
        <p:spPr>
          <a:xfrm>
            <a:off x="8986982" y="4267200"/>
            <a:ext cx="766618" cy="369332"/>
          </a:xfrm>
          <a:prstGeom prst="rect">
            <a:avLst/>
          </a:prstGeom>
          <a:noFill/>
          <a:ln>
            <a:noFill/>
          </a:ln>
        </p:spPr>
        <p:style>
          <a:lnRef idx="0">
            <a:scrgbClr r="0" g="0" b="0"/>
          </a:lnRef>
          <a:fillRef idx="0">
            <a:scrgbClr r="0" g="0" b="0"/>
          </a:fillRef>
          <a:effectRef idx="0">
            <a:scrgbClr r="0" g="0" b="0"/>
          </a:effectRef>
          <a:fontRef idx="minor">
            <a:schemeClr val="accent4"/>
          </a:fontRef>
        </p:style>
        <p:txBody>
          <a:bodyPr wrap="square" rtlCol="0">
            <a:spAutoFit/>
          </a:bodyPr>
          <a:lstStyle/>
          <a:p>
            <a:r>
              <a:rPr lang="sv-SE" dirty="0" smtClean="0"/>
              <a:t>250m</a:t>
            </a:r>
            <a:endParaRPr lang="sv-SE" dirty="0"/>
          </a:p>
        </p:txBody>
      </p:sp>
      <p:sp>
        <p:nvSpPr>
          <p:cNvPr id="9" name="textruta 8"/>
          <p:cNvSpPr txBox="1"/>
          <p:nvPr/>
        </p:nvSpPr>
        <p:spPr>
          <a:xfrm>
            <a:off x="9989127" y="2152195"/>
            <a:ext cx="766618" cy="369332"/>
          </a:xfrm>
          <a:prstGeom prst="rect">
            <a:avLst/>
          </a:prstGeom>
          <a:noFill/>
          <a:ln>
            <a:noFill/>
          </a:ln>
        </p:spPr>
        <p:style>
          <a:lnRef idx="0">
            <a:scrgbClr r="0" g="0" b="0"/>
          </a:lnRef>
          <a:fillRef idx="0">
            <a:scrgbClr r="0" g="0" b="0"/>
          </a:fillRef>
          <a:effectRef idx="0">
            <a:scrgbClr r="0" g="0" b="0"/>
          </a:effectRef>
          <a:fontRef idx="minor">
            <a:schemeClr val="accent2"/>
          </a:fontRef>
        </p:style>
        <p:txBody>
          <a:bodyPr wrap="square" rtlCol="0">
            <a:spAutoFit/>
          </a:bodyPr>
          <a:lstStyle/>
          <a:p>
            <a:r>
              <a:rPr lang="sv-SE" dirty="0" smtClean="0"/>
              <a:t>100m</a:t>
            </a:r>
            <a:endParaRPr lang="sv-SE" dirty="0"/>
          </a:p>
        </p:txBody>
      </p:sp>
      <p:sp>
        <p:nvSpPr>
          <p:cNvPr id="10" name="textruta 9"/>
          <p:cNvSpPr txBox="1"/>
          <p:nvPr/>
        </p:nvSpPr>
        <p:spPr>
          <a:xfrm>
            <a:off x="345781" y="736423"/>
            <a:ext cx="4858327" cy="6186309"/>
          </a:xfrm>
          <a:prstGeom prst="rect">
            <a:avLst/>
          </a:prstGeom>
          <a:noFill/>
        </p:spPr>
        <p:txBody>
          <a:bodyPr wrap="square" rtlCol="0">
            <a:spAutoFit/>
          </a:bodyPr>
          <a:lstStyle/>
          <a:p>
            <a:r>
              <a:rPr lang="sv-SE" sz="2000" b="1" dirty="0" smtClean="0">
                <a:latin typeface="Cambria" panose="02040503050406030204" pitchFamily="18" charset="0"/>
                <a:ea typeface="Cambria" panose="02040503050406030204" pitchFamily="18" charset="0"/>
              </a:rPr>
              <a:t>Myrmosaiker med stor andel </a:t>
            </a:r>
            <a:r>
              <a:rPr lang="sv-SE" sz="2000" b="1" dirty="0" err="1" smtClean="0">
                <a:latin typeface="Cambria" panose="02040503050406030204" pitchFamily="18" charset="0"/>
                <a:ea typeface="Cambria" panose="02040503050406030204" pitchFamily="18" charset="0"/>
              </a:rPr>
              <a:t>kantzoner</a:t>
            </a:r>
            <a:endParaRPr lang="sv-SE" sz="2000" b="1" dirty="0" smtClean="0">
              <a:latin typeface="Cambria" panose="02040503050406030204" pitchFamily="18" charset="0"/>
              <a:ea typeface="Cambria" panose="02040503050406030204" pitchFamily="18" charset="0"/>
            </a:endParaRPr>
          </a:p>
          <a:p>
            <a:r>
              <a:rPr lang="sv-SE" sz="2000" dirty="0" smtClean="0">
                <a:latin typeface="Cambria" panose="02040503050406030204" pitchFamily="18" charset="0"/>
                <a:ea typeface="Cambria" panose="02040503050406030204" pitchFamily="18" charset="0"/>
              </a:rPr>
              <a:t>Inre upptagningsområde med stort antal småmossar, med mycket </a:t>
            </a:r>
            <a:r>
              <a:rPr lang="sv-SE" sz="2000" dirty="0" err="1" smtClean="0">
                <a:latin typeface="Cambria" panose="02040503050406030204" pitchFamily="18" charset="0"/>
                <a:ea typeface="Cambria" panose="02040503050406030204" pitchFamily="18" charset="0"/>
              </a:rPr>
              <a:t>kantzoner</a:t>
            </a:r>
            <a:r>
              <a:rPr lang="sv-SE" sz="2000" dirty="0" smtClean="0">
                <a:latin typeface="Cambria" panose="02040503050406030204" pitchFamily="18" charset="0"/>
                <a:ea typeface="Cambria" panose="02040503050406030204" pitchFamily="18" charset="0"/>
              </a:rPr>
              <a:t>. </a:t>
            </a:r>
          </a:p>
          <a:p>
            <a:r>
              <a:rPr lang="sv-SE" sz="2000" dirty="0" smtClean="0">
                <a:latin typeface="Cambria" panose="02040503050406030204" pitchFamily="18" charset="0"/>
                <a:ea typeface="Cambria" panose="02040503050406030204" pitchFamily="18" charset="0"/>
              </a:rPr>
              <a:t>Mycket stor tjäderlekplats &gt; 10 tuppar</a:t>
            </a:r>
          </a:p>
          <a:p>
            <a:endParaRPr lang="sv-SE" sz="2000"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Kan området få naturskydd? Myrmosaiker är prioriterade enligt nationella skogsstrategin. Finns exempel på områden som blivit naturreservat.</a:t>
            </a:r>
          </a:p>
          <a:p>
            <a:pPr marL="285750" indent="-28575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Hur mycket kan avsättas frivilligt, eller av flera markägare tillsammans?</a:t>
            </a:r>
          </a:p>
          <a:p>
            <a:pPr marL="285750" indent="-285750">
              <a:buFont typeface="Wingdings" panose="05000000000000000000" pitchFamily="2" charset="2"/>
              <a:buChar char="ü"/>
            </a:pPr>
            <a:r>
              <a:rPr lang="sv-SE" sz="2000" dirty="0" smtClean="0">
                <a:latin typeface="Cambria" panose="02040503050406030204" pitchFamily="18" charset="0"/>
                <a:ea typeface="Cambria" panose="02040503050406030204" pitchFamily="18" charset="0"/>
              </a:rPr>
              <a:t>Endast plockhuggning i ”smala tarmar” i myrmosaiken (100 m breda)</a:t>
            </a:r>
          </a:p>
          <a:p>
            <a:pPr marL="285750" indent="-285750">
              <a:buFont typeface="Wingdings" panose="05000000000000000000" pitchFamily="2" charset="2"/>
              <a:buChar char="ü"/>
            </a:pPr>
            <a:r>
              <a:rPr lang="sv-SE" sz="2000" dirty="0" err="1" smtClean="0">
                <a:latin typeface="Cambria" panose="02040503050406030204" pitchFamily="18" charset="0"/>
                <a:ea typeface="Cambria" panose="02040503050406030204" pitchFamily="18" charset="0"/>
              </a:rPr>
              <a:t>Luckhuggning</a:t>
            </a:r>
            <a:r>
              <a:rPr lang="sv-SE" sz="2000" dirty="0" smtClean="0">
                <a:latin typeface="Cambria" panose="02040503050406030204" pitchFamily="18" charset="0"/>
                <a:ea typeface="Cambria" panose="02040503050406030204" pitchFamily="18" charset="0"/>
              </a:rPr>
              <a:t> + plockhuggning i större sammanhängande områden i myrmosaiken, se bild</a:t>
            </a:r>
          </a:p>
          <a:p>
            <a:pPr marL="285750" indent="-285750">
              <a:buFont typeface="Wingdings" panose="05000000000000000000" pitchFamily="2" charset="2"/>
              <a:buChar char="ü"/>
            </a:pPr>
            <a:endParaRPr lang="sv-SE" sz="2000" dirty="0" smtClean="0">
              <a:latin typeface="Cambria" panose="02040503050406030204" pitchFamily="18" charset="0"/>
              <a:ea typeface="Cambria" panose="02040503050406030204" pitchFamily="18" charset="0"/>
            </a:endParaRPr>
          </a:p>
          <a:p>
            <a:endParaRPr lang="sv-SE" sz="2000" dirty="0" smtClean="0">
              <a:latin typeface="Cambria" panose="02040503050406030204" pitchFamily="18" charset="0"/>
              <a:ea typeface="Cambria" panose="02040503050406030204" pitchFamily="18" charset="0"/>
            </a:endParaRPr>
          </a:p>
          <a:p>
            <a:endParaRPr lang="sv-SE" dirty="0">
              <a:latin typeface="Cambria" panose="02040503050406030204" pitchFamily="18" charset="0"/>
              <a:ea typeface="Cambria" panose="02040503050406030204" pitchFamily="18" charset="0"/>
            </a:endParaRPr>
          </a:p>
          <a:p>
            <a:pPr marL="285750" indent="-285750">
              <a:buFont typeface="Wingdings" panose="05000000000000000000" pitchFamily="2" charset="2"/>
              <a:buChar char="ü"/>
            </a:pPr>
            <a:endParaRPr lang="sv-SE"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0805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9560" y="1471916"/>
            <a:ext cx="3968954" cy="5004057"/>
          </a:xfrm>
          <a:prstGeom prst="rect">
            <a:avLst/>
          </a:prstGeom>
        </p:spPr>
      </p:pic>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8751" y="1471917"/>
            <a:ext cx="3995976" cy="5004057"/>
          </a:xfrm>
          <a:prstGeom prst="rect">
            <a:avLst/>
          </a:prstGeom>
        </p:spPr>
      </p:pic>
      <p:sp>
        <p:nvSpPr>
          <p:cNvPr id="7" name="textruta 6"/>
          <p:cNvSpPr txBox="1"/>
          <p:nvPr/>
        </p:nvSpPr>
        <p:spPr>
          <a:xfrm>
            <a:off x="1712096" y="600364"/>
            <a:ext cx="8309358" cy="461665"/>
          </a:xfrm>
          <a:prstGeom prst="rect">
            <a:avLst/>
          </a:prstGeom>
          <a:noFill/>
        </p:spPr>
        <p:txBody>
          <a:bodyPr wrap="square" rtlCol="0">
            <a:spAutoFit/>
          </a:bodyPr>
          <a:lstStyle/>
          <a:p>
            <a:r>
              <a:rPr lang="sv-SE" sz="2400" dirty="0" smtClean="0">
                <a:latin typeface="Cambria" panose="02040503050406030204" pitchFamily="18" charset="0"/>
                <a:ea typeface="Cambria" panose="02040503050406030204" pitchFamily="18" charset="0"/>
                <a:cs typeface="Calibri" panose="020F0502020204030204" pitchFamily="34" charset="0"/>
              </a:rPr>
              <a:t>Spara breda </a:t>
            </a:r>
            <a:r>
              <a:rPr lang="sv-SE" sz="2400" dirty="0" err="1" smtClean="0">
                <a:latin typeface="Cambria" panose="02040503050406030204" pitchFamily="18" charset="0"/>
                <a:ea typeface="Cambria" panose="02040503050406030204" pitchFamily="18" charset="0"/>
                <a:cs typeface="Calibri" panose="020F0502020204030204" pitchFamily="34" charset="0"/>
              </a:rPr>
              <a:t>kantzoner</a:t>
            </a:r>
            <a:r>
              <a:rPr lang="sv-SE" sz="2400" dirty="0" smtClean="0">
                <a:latin typeface="Cambria" panose="02040503050406030204" pitchFamily="18" charset="0"/>
                <a:ea typeface="Cambria" panose="02040503050406030204" pitchFamily="18" charset="0"/>
                <a:cs typeface="Calibri" panose="020F0502020204030204" pitchFamily="34" charset="0"/>
              </a:rPr>
              <a:t> och </a:t>
            </a:r>
            <a:r>
              <a:rPr lang="sv-SE" sz="2400" dirty="0" err="1" smtClean="0">
                <a:latin typeface="Cambria" panose="02040503050406030204" pitchFamily="18" charset="0"/>
                <a:ea typeface="Cambria" panose="02040503050406030204" pitchFamily="18" charset="0"/>
                <a:cs typeface="Calibri" panose="020F0502020204030204" pitchFamily="34" charset="0"/>
              </a:rPr>
              <a:t>fastmarksholmar</a:t>
            </a:r>
            <a:r>
              <a:rPr lang="sv-SE" sz="2400" dirty="0" smtClean="0">
                <a:latin typeface="Cambria" panose="02040503050406030204" pitchFamily="18" charset="0"/>
                <a:ea typeface="Cambria" panose="02040503050406030204" pitchFamily="18" charset="0"/>
                <a:cs typeface="Calibri" panose="020F0502020204030204" pitchFamily="34" charset="0"/>
              </a:rPr>
              <a:t> i myrmosaiker!</a:t>
            </a:r>
            <a:endParaRPr lang="sv-SE" sz="2400" dirty="0">
              <a:latin typeface="Cambria" panose="02040503050406030204" pitchFamily="18" charset="0"/>
              <a:ea typeface="Cambria" panose="02040503050406030204" pitchFamily="18" charset="0"/>
              <a:cs typeface="Calibri" panose="020F0502020204030204" pitchFamily="34" charset="0"/>
            </a:endParaRPr>
          </a:p>
        </p:txBody>
      </p:sp>
      <p:cxnSp>
        <p:nvCxnSpPr>
          <p:cNvPr id="9" name="Rak pilkoppling 8"/>
          <p:cNvCxnSpPr/>
          <p:nvPr/>
        </p:nvCxnSpPr>
        <p:spPr>
          <a:xfrm flipH="1">
            <a:off x="8063346" y="3038764"/>
            <a:ext cx="1773381" cy="720437"/>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
        <p:nvSpPr>
          <p:cNvPr id="10" name="textruta 9"/>
          <p:cNvSpPr txBox="1"/>
          <p:nvPr/>
        </p:nvSpPr>
        <p:spPr>
          <a:xfrm>
            <a:off x="9264073" y="2872509"/>
            <a:ext cx="1995054" cy="70788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sv-SE" sz="2000" dirty="0" smtClean="0">
                <a:latin typeface="Cambria" panose="02040503050406030204" pitchFamily="18" charset="0"/>
                <a:ea typeface="Cambria" panose="02040503050406030204" pitchFamily="18" charset="0"/>
              </a:rPr>
              <a:t>NO</a:t>
            </a:r>
          </a:p>
          <a:p>
            <a:r>
              <a:rPr lang="sv-SE" sz="2000" dirty="0" smtClean="0">
                <a:latin typeface="Cambria" panose="02040503050406030204" pitchFamily="18" charset="0"/>
                <a:ea typeface="Cambria" panose="02040503050406030204" pitchFamily="18" charset="0"/>
              </a:rPr>
              <a:t>Naturvård orörd</a:t>
            </a:r>
            <a:endParaRPr lang="sv-SE"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7229846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575540" y="960429"/>
            <a:ext cx="7644823" cy="3625126"/>
          </a:xfrm>
          <a:prstGeom prst="rect">
            <a:avLst/>
          </a:prstGeom>
        </p:spPr>
      </p:pic>
      <p:sp>
        <p:nvSpPr>
          <p:cNvPr id="3" name="textruta 2"/>
          <p:cNvSpPr txBox="1"/>
          <p:nvPr/>
        </p:nvSpPr>
        <p:spPr>
          <a:xfrm>
            <a:off x="1893454" y="322235"/>
            <a:ext cx="6326909" cy="461665"/>
          </a:xfrm>
          <a:prstGeom prst="rect">
            <a:avLst/>
          </a:prstGeom>
          <a:noFill/>
        </p:spPr>
        <p:txBody>
          <a:bodyPr wrap="square" rtlCol="0">
            <a:spAutoFit/>
          </a:bodyPr>
          <a:lstStyle/>
          <a:p>
            <a:r>
              <a:rPr lang="sv-SE" sz="2400" dirty="0" smtClean="0">
                <a:latin typeface="Cambria" panose="02040503050406030204" pitchFamily="18" charset="0"/>
                <a:ea typeface="Cambria" panose="02040503050406030204" pitchFamily="18" charset="0"/>
              </a:rPr>
              <a:t>Undvik avverkning i myrmosaiker!</a:t>
            </a:r>
            <a:endParaRPr lang="sv-SE" sz="2400" dirty="0">
              <a:latin typeface="Cambria" panose="02040503050406030204" pitchFamily="18" charset="0"/>
              <a:ea typeface="Cambria" panose="02040503050406030204" pitchFamily="18" charset="0"/>
            </a:endParaRPr>
          </a:p>
        </p:txBody>
      </p:sp>
      <p:pic>
        <p:nvPicPr>
          <p:cNvPr id="5" name="Bildobjekt 4"/>
          <p:cNvPicPr>
            <a:picLocks noChangeAspect="1"/>
          </p:cNvPicPr>
          <p:nvPr/>
        </p:nvPicPr>
        <p:blipFill>
          <a:blip r:embed="rId3"/>
          <a:stretch>
            <a:fillRect/>
          </a:stretch>
        </p:blipFill>
        <p:spPr>
          <a:xfrm>
            <a:off x="9079346" y="3992447"/>
            <a:ext cx="2590744" cy="2484914"/>
          </a:xfrm>
          <a:prstGeom prst="rect">
            <a:avLst/>
          </a:prstGeom>
        </p:spPr>
      </p:pic>
      <p:pic>
        <p:nvPicPr>
          <p:cNvPr id="6" name="Bildobjekt 5"/>
          <p:cNvPicPr>
            <a:picLocks noChangeAspect="1"/>
          </p:cNvPicPr>
          <p:nvPr/>
        </p:nvPicPr>
        <p:blipFill>
          <a:blip r:embed="rId4"/>
          <a:stretch>
            <a:fillRect/>
          </a:stretch>
        </p:blipFill>
        <p:spPr>
          <a:xfrm>
            <a:off x="8331199" y="1330237"/>
            <a:ext cx="3701060" cy="3042882"/>
          </a:xfrm>
          <a:prstGeom prst="rect">
            <a:avLst/>
          </a:prstGeom>
        </p:spPr>
      </p:pic>
      <p:sp>
        <p:nvSpPr>
          <p:cNvPr id="7" name="Rektangel 6"/>
          <p:cNvSpPr/>
          <p:nvPr/>
        </p:nvSpPr>
        <p:spPr>
          <a:xfrm>
            <a:off x="360218" y="4762084"/>
            <a:ext cx="8488219" cy="1632242"/>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r>
              <a:rPr lang="sv-SE" sz="2000" b="1" dirty="0">
                <a:latin typeface="Calibri" panose="020F0502020204030204" pitchFamily="34" charset="0"/>
                <a:ea typeface="Calibri" panose="020F0502020204030204" pitchFamily="34" charset="0"/>
                <a:cs typeface="Times New Roman" panose="02020603050405020304" pitchFamily="18" charset="0"/>
              </a:rPr>
              <a:t>Bedömning av område 2 och 4</a:t>
            </a:r>
            <a:endParaRPr lang="sv-SE" dirty="0">
              <a:latin typeface="Calibri" panose="020F0502020204030204" pitchFamily="34" charset="0"/>
              <a:ea typeface="Calibri" panose="020F0502020204030204" pitchFamily="34" charset="0"/>
              <a:cs typeface="Times New Roman" panose="02020603050405020304" pitchFamily="18" charset="0"/>
            </a:endParaRPr>
          </a:p>
          <a:p>
            <a:r>
              <a:rPr lang="sv-SE" dirty="0">
                <a:latin typeface="Calibri" panose="020F0502020204030204" pitchFamily="34" charset="0"/>
                <a:ea typeface="Calibri" panose="020F0502020204030204" pitchFamily="34" charset="0"/>
                <a:cs typeface="Times New Roman" panose="02020603050405020304" pitchFamily="18" charset="0"/>
              </a:rPr>
              <a:t>Vi vidhåller att dessa två myrholmar borde vara självklara </a:t>
            </a:r>
            <a:r>
              <a:rPr lang="sv-SE" dirty="0" smtClean="0">
                <a:latin typeface="Calibri" panose="020F0502020204030204" pitchFamily="34" charset="0"/>
                <a:ea typeface="Calibri" panose="020F0502020204030204" pitchFamily="34" charset="0"/>
                <a:cs typeface="Times New Roman" panose="02020603050405020304" pitchFamily="18" charset="0"/>
              </a:rPr>
              <a:t>NO-områden. </a:t>
            </a:r>
            <a:r>
              <a:rPr lang="sv-SE" dirty="0">
                <a:latin typeface="Calibri" panose="020F0502020204030204" pitchFamily="34" charset="0"/>
                <a:ea typeface="Calibri" panose="020F0502020204030204" pitchFamily="34" charset="0"/>
                <a:cs typeface="Times New Roman" panose="02020603050405020304" pitchFamily="18" charset="0"/>
              </a:rPr>
              <a:t>De två områdena når inte upp till nyckelbiotopklass, område 2 närmar sig objekt med naturvärde. Oavsett det bör dessa två områden betecknas som en hänsynskrävande biotop inom målbildssystemet. ”Äldre skog på uddar/öar/holmar på myr, i sjö och vattendrag” </a:t>
            </a:r>
            <a:endParaRPr lang="sv-SE" dirty="0"/>
          </a:p>
        </p:txBody>
      </p:sp>
    </p:spTree>
    <p:extLst>
      <p:ext uri="{BB962C8B-B14F-4D97-AF65-F5344CB8AC3E}">
        <p14:creationId xmlns:p14="http://schemas.microsoft.com/office/powerpoint/2010/main" val="17610726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stretch>
            <a:fillRect/>
          </a:stretch>
        </p:blipFill>
        <p:spPr>
          <a:xfrm>
            <a:off x="5916020" y="3290832"/>
            <a:ext cx="6158202" cy="3470185"/>
          </a:xfrm>
          <a:prstGeom prst="rect">
            <a:avLst/>
          </a:prstGeom>
        </p:spPr>
      </p:pic>
      <p:cxnSp>
        <p:nvCxnSpPr>
          <p:cNvPr id="13" name="Rak koppling 12"/>
          <p:cNvCxnSpPr/>
          <p:nvPr/>
        </p:nvCxnSpPr>
        <p:spPr>
          <a:xfrm flipH="1">
            <a:off x="5916020" y="3290832"/>
            <a:ext cx="6091253" cy="3470185"/>
          </a:xfrm>
          <a:prstGeom prst="line">
            <a:avLst/>
          </a:prstGeom>
          <a:noFill/>
          <a:ln w="38100" cap="flat" cmpd="sng" algn="ctr">
            <a:solidFill>
              <a:srgbClr val="FF0000"/>
            </a:solidFill>
            <a:prstDash val="solid"/>
            <a:miter lim="800000"/>
          </a:ln>
          <a:effectLst/>
        </p:spPr>
      </p:cxnSp>
      <p:cxnSp>
        <p:nvCxnSpPr>
          <p:cNvPr id="15" name="Rak koppling 14"/>
          <p:cNvCxnSpPr/>
          <p:nvPr/>
        </p:nvCxnSpPr>
        <p:spPr>
          <a:xfrm>
            <a:off x="5916020" y="3290832"/>
            <a:ext cx="6158202" cy="3459622"/>
          </a:xfrm>
          <a:prstGeom prst="line">
            <a:avLst/>
          </a:prstGeom>
          <a:noFill/>
          <a:ln w="38100" cap="flat" cmpd="sng" algn="ctr">
            <a:solidFill>
              <a:srgbClr val="FF0000"/>
            </a:solidFill>
            <a:prstDash val="solid"/>
            <a:miter lim="800000"/>
          </a:ln>
          <a:effectLst/>
        </p:spPr>
      </p:cxnSp>
      <p:pic>
        <p:nvPicPr>
          <p:cNvPr id="18" name="Bildobjekt 17"/>
          <p:cNvPicPr>
            <a:picLocks noChangeAspect="1"/>
          </p:cNvPicPr>
          <p:nvPr/>
        </p:nvPicPr>
        <p:blipFill>
          <a:blip r:embed="rId3"/>
          <a:stretch>
            <a:fillRect/>
          </a:stretch>
        </p:blipFill>
        <p:spPr>
          <a:xfrm>
            <a:off x="277091" y="1557054"/>
            <a:ext cx="7147287" cy="3577005"/>
          </a:xfrm>
          <a:prstGeom prst="rect">
            <a:avLst/>
          </a:prstGeom>
        </p:spPr>
      </p:pic>
      <p:sp>
        <p:nvSpPr>
          <p:cNvPr id="2" name="Rektangel 1"/>
          <p:cNvSpPr/>
          <p:nvPr/>
        </p:nvSpPr>
        <p:spPr>
          <a:xfrm>
            <a:off x="554181" y="310217"/>
            <a:ext cx="11305309" cy="1364220"/>
          </a:xfrm>
          <a:prstGeom prst="rect">
            <a:avLst/>
          </a:prstGeom>
        </p:spPr>
        <p:txBody>
          <a:bodyPr wrap="square">
            <a:spAutoFit/>
          </a:bodyPr>
          <a:lstStyle/>
          <a:p>
            <a:pPr lvl="0">
              <a:lnSpc>
                <a:spcPct val="107000"/>
              </a:lnSpc>
              <a:spcBef>
                <a:spcPts val="1000"/>
              </a:spcBef>
            </a:pPr>
            <a:r>
              <a:rPr lang="sv-SE" sz="2800" dirty="0">
                <a:solidFill>
                  <a:prstClr val="black"/>
                </a:solidFill>
                <a:latin typeface="Cambria" panose="02040503050406030204" pitchFamily="18" charset="0"/>
                <a:ea typeface="Calibri" panose="020F0502020204030204" pitchFamily="34" charset="0"/>
                <a:cs typeface="BentonSans-Regular"/>
              </a:rPr>
              <a:t>Undvik </a:t>
            </a:r>
            <a:r>
              <a:rPr lang="sv-SE" sz="2800" dirty="0" err="1">
                <a:solidFill>
                  <a:prstClr val="black"/>
                </a:solidFill>
                <a:latin typeface="Cambria" panose="02040503050406030204" pitchFamily="18" charset="0"/>
                <a:ea typeface="Calibri" panose="020F0502020204030204" pitchFamily="34" charset="0"/>
                <a:cs typeface="BentonSans-Regular"/>
              </a:rPr>
              <a:t>förröjning</a:t>
            </a:r>
            <a:r>
              <a:rPr lang="sv-SE" sz="2800" dirty="0">
                <a:solidFill>
                  <a:prstClr val="black"/>
                </a:solidFill>
                <a:latin typeface="Cambria" panose="02040503050406030204" pitchFamily="18" charset="0"/>
                <a:ea typeface="Calibri" panose="020F0502020204030204" pitchFamily="34" charset="0"/>
                <a:cs typeface="BentonSans-Regular"/>
              </a:rPr>
              <a:t> inför skogsbruksåtgärder inom hela </a:t>
            </a:r>
            <a:r>
              <a:rPr lang="sv-SE" sz="2800" dirty="0" smtClean="0">
                <a:solidFill>
                  <a:prstClr val="black"/>
                </a:solidFill>
                <a:latin typeface="Cambria" panose="02040503050406030204" pitchFamily="18" charset="0"/>
                <a:ea typeface="Calibri" panose="020F0502020204030204" pitchFamily="34" charset="0"/>
                <a:cs typeface="BentonSans-Regular"/>
              </a:rPr>
              <a:t>lekplatsens upptagningsområde (0-1000m från lekplatscentrum). </a:t>
            </a:r>
            <a:endParaRPr lang="sv-SE"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90000"/>
              </a:lnSpc>
              <a:spcBef>
                <a:spcPts val="1000"/>
              </a:spcBef>
            </a:pPr>
            <a:endParaRPr lang="sv-SE" sz="1600" dirty="0">
              <a:solidFill>
                <a:prstClr val="black"/>
              </a:solidFill>
            </a:endParaRPr>
          </a:p>
        </p:txBody>
      </p:sp>
    </p:spTree>
    <p:extLst>
      <p:ext uri="{BB962C8B-B14F-4D97-AF65-F5344CB8AC3E}">
        <p14:creationId xmlns:p14="http://schemas.microsoft.com/office/powerpoint/2010/main" val="27788389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stretch>
            <a:fillRect/>
          </a:stretch>
        </p:blipFill>
        <p:spPr>
          <a:xfrm>
            <a:off x="8021806" y="1056358"/>
            <a:ext cx="4081856" cy="3061393"/>
          </a:xfrm>
          <a:prstGeom prst="rect">
            <a:avLst/>
          </a:prstGeom>
        </p:spPr>
      </p:pic>
      <p:sp>
        <p:nvSpPr>
          <p:cNvPr id="7" name="Rektangel 6"/>
          <p:cNvSpPr/>
          <p:nvPr/>
        </p:nvSpPr>
        <p:spPr>
          <a:xfrm>
            <a:off x="554181" y="310217"/>
            <a:ext cx="11305309" cy="903196"/>
          </a:xfrm>
          <a:prstGeom prst="rect">
            <a:avLst/>
          </a:prstGeom>
        </p:spPr>
        <p:txBody>
          <a:bodyPr wrap="square">
            <a:spAutoFit/>
          </a:bodyPr>
          <a:lstStyle/>
          <a:p>
            <a:pPr lvl="0" algn="ctr">
              <a:lnSpc>
                <a:spcPct val="107000"/>
              </a:lnSpc>
              <a:spcBef>
                <a:spcPts val="1000"/>
              </a:spcBef>
            </a:pPr>
            <a:r>
              <a:rPr lang="sv-SE" sz="2800" dirty="0" smtClean="0">
                <a:solidFill>
                  <a:prstClr val="black"/>
                </a:solidFill>
                <a:latin typeface="Cambria" panose="02040503050406030204" pitchFamily="18" charset="0"/>
                <a:ea typeface="Calibri" panose="020F0502020204030204" pitchFamily="34" charset="0"/>
                <a:cs typeface="BentonSans-Regular"/>
              </a:rPr>
              <a:t>Avverka </a:t>
            </a:r>
            <a:r>
              <a:rPr lang="sv-SE" sz="2800" dirty="0">
                <a:solidFill>
                  <a:prstClr val="black"/>
                </a:solidFill>
                <a:latin typeface="Cambria" panose="02040503050406030204" pitchFamily="18" charset="0"/>
                <a:ea typeface="Calibri" panose="020F0502020204030204" pitchFamily="34" charset="0"/>
                <a:cs typeface="BentonSans-Regular"/>
              </a:rPr>
              <a:t> </a:t>
            </a:r>
            <a:r>
              <a:rPr lang="sv-SE" sz="2800" dirty="0" smtClean="0">
                <a:solidFill>
                  <a:prstClr val="black"/>
                </a:solidFill>
                <a:latin typeface="Cambria" panose="02040503050406030204" pitchFamily="18" charset="0"/>
                <a:ea typeface="Calibri" panose="020F0502020204030204" pitchFamily="34" charset="0"/>
                <a:cs typeface="BentonSans-Regular"/>
              </a:rPr>
              <a:t>och underröj </a:t>
            </a:r>
            <a:r>
              <a:rPr lang="sv-SE" sz="2800" dirty="0">
                <a:solidFill>
                  <a:prstClr val="black"/>
                </a:solidFill>
                <a:latin typeface="Cambria" panose="02040503050406030204" pitchFamily="18" charset="0"/>
                <a:ea typeface="Calibri" panose="020F0502020204030204" pitchFamily="34" charset="0"/>
                <a:cs typeface="BentonSans-Regular"/>
              </a:rPr>
              <a:t>aldrig surdråg eller i blivande </a:t>
            </a:r>
            <a:r>
              <a:rPr lang="sv-SE" sz="2800" dirty="0" err="1" smtClean="0">
                <a:solidFill>
                  <a:prstClr val="black"/>
                </a:solidFill>
                <a:latin typeface="Cambria" panose="02040503050406030204" pitchFamily="18" charset="0"/>
                <a:ea typeface="Calibri" panose="020F0502020204030204" pitchFamily="34" charset="0"/>
                <a:cs typeface="BentonSans-Regular"/>
              </a:rPr>
              <a:t>kantzoner</a:t>
            </a:r>
            <a:r>
              <a:rPr lang="sv-SE" sz="2800" dirty="0" smtClean="0">
                <a:solidFill>
                  <a:prstClr val="black"/>
                </a:solidFill>
                <a:latin typeface="Cambria" panose="02040503050406030204" pitchFamily="18" charset="0"/>
                <a:ea typeface="Calibri" panose="020F0502020204030204" pitchFamily="34" charset="0"/>
                <a:cs typeface="BentonSans-Regular"/>
              </a:rPr>
              <a:t>!</a:t>
            </a:r>
            <a:endParaRPr lang="sv-SE" sz="2800" dirty="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lvl="0">
              <a:lnSpc>
                <a:spcPct val="90000"/>
              </a:lnSpc>
              <a:spcBef>
                <a:spcPts val="1000"/>
              </a:spcBef>
            </a:pPr>
            <a:endParaRPr lang="sv-SE" sz="1600" dirty="0">
              <a:solidFill>
                <a:prstClr val="black"/>
              </a:solidFill>
            </a:endParaRPr>
          </a:p>
        </p:txBody>
      </p:sp>
      <p:pic>
        <p:nvPicPr>
          <p:cNvPr id="8" name="Bildobjekt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4035" y="2657857"/>
            <a:ext cx="3011056" cy="3635469"/>
          </a:xfrm>
          <a:prstGeom prst="rect">
            <a:avLst/>
          </a:prstGeom>
        </p:spPr>
      </p:pic>
      <p:pic>
        <p:nvPicPr>
          <p:cNvPr id="9" name="Bildobjekt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37527" y="4416871"/>
            <a:ext cx="8534399" cy="1876455"/>
          </a:xfrm>
          <a:prstGeom prst="rect">
            <a:avLst/>
          </a:prstGeom>
        </p:spPr>
      </p:pic>
      <p:cxnSp>
        <p:nvCxnSpPr>
          <p:cNvPr id="12" name="Rak pilkoppling 11"/>
          <p:cNvCxnSpPr/>
          <p:nvPr/>
        </p:nvCxnSpPr>
        <p:spPr>
          <a:xfrm flipV="1">
            <a:off x="2364509" y="4581236"/>
            <a:ext cx="508000" cy="129309"/>
          </a:xfrm>
          <a:prstGeom prst="straightConnector1">
            <a:avLst/>
          </a:prstGeom>
          <a:ln w="76200">
            <a:solidFill>
              <a:srgbClr val="FF0000"/>
            </a:solidFill>
            <a:headEnd type="triangle"/>
            <a:tailEnd type="triangle"/>
          </a:ln>
        </p:spPr>
        <p:style>
          <a:lnRef idx="1">
            <a:schemeClr val="accent2"/>
          </a:lnRef>
          <a:fillRef idx="0">
            <a:schemeClr val="accent2"/>
          </a:fillRef>
          <a:effectRef idx="0">
            <a:schemeClr val="accent2"/>
          </a:effectRef>
          <a:fontRef idx="minor">
            <a:schemeClr val="tx1"/>
          </a:fontRef>
        </p:style>
      </p:cxnSp>
      <p:cxnSp>
        <p:nvCxnSpPr>
          <p:cNvPr id="16" name="Rak pilkoppling 15"/>
          <p:cNvCxnSpPr/>
          <p:nvPr/>
        </p:nvCxnSpPr>
        <p:spPr>
          <a:xfrm>
            <a:off x="3127320" y="5768109"/>
            <a:ext cx="779662" cy="4618"/>
          </a:xfrm>
          <a:prstGeom prst="straightConnector1">
            <a:avLst/>
          </a:prstGeom>
          <a:ln w="76200">
            <a:headEnd type="triangle"/>
            <a:tailEnd type="triangle"/>
          </a:ln>
        </p:spPr>
        <p:style>
          <a:lnRef idx="1">
            <a:schemeClr val="dk1"/>
          </a:lnRef>
          <a:fillRef idx="0">
            <a:schemeClr val="dk1"/>
          </a:fillRef>
          <a:effectRef idx="0">
            <a:schemeClr val="dk1"/>
          </a:effectRef>
          <a:fontRef idx="minor">
            <a:schemeClr val="tx1"/>
          </a:fontRef>
        </p:style>
      </p:cxnSp>
      <p:pic>
        <p:nvPicPr>
          <p:cNvPr id="20" name="Bildobjekt 19"/>
          <p:cNvPicPr>
            <a:picLocks noChangeAspect="1"/>
          </p:cNvPicPr>
          <p:nvPr/>
        </p:nvPicPr>
        <p:blipFill>
          <a:blip r:embed="rId5"/>
          <a:stretch>
            <a:fillRect/>
          </a:stretch>
        </p:blipFill>
        <p:spPr>
          <a:xfrm>
            <a:off x="3666367" y="1011549"/>
            <a:ext cx="4145991" cy="3106203"/>
          </a:xfrm>
          <a:prstGeom prst="rect">
            <a:avLst/>
          </a:prstGeom>
        </p:spPr>
      </p:pic>
      <p:cxnSp>
        <p:nvCxnSpPr>
          <p:cNvPr id="21" name="Rak koppling 20"/>
          <p:cNvCxnSpPr/>
          <p:nvPr/>
        </p:nvCxnSpPr>
        <p:spPr>
          <a:xfrm flipH="1">
            <a:off x="8021806" y="1072438"/>
            <a:ext cx="4047134" cy="3045313"/>
          </a:xfrm>
          <a:prstGeom prst="line">
            <a:avLst/>
          </a:prstGeom>
          <a:noFill/>
          <a:ln w="76200" cap="flat" cmpd="sng" algn="ctr">
            <a:solidFill>
              <a:srgbClr val="FF0000"/>
            </a:solidFill>
            <a:prstDash val="solid"/>
            <a:miter lim="800000"/>
          </a:ln>
          <a:effectLst/>
        </p:spPr>
      </p:cxnSp>
      <p:cxnSp>
        <p:nvCxnSpPr>
          <p:cNvPr id="24" name="Rak koppling 23"/>
          <p:cNvCxnSpPr/>
          <p:nvPr/>
        </p:nvCxnSpPr>
        <p:spPr>
          <a:xfrm>
            <a:off x="8021806" y="1085331"/>
            <a:ext cx="4047132" cy="3032420"/>
          </a:xfrm>
          <a:prstGeom prst="line">
            <a:avLst/>
          </a:prstGeom>
          <a:noFill/>
          <a:ln w="76200" cap="flat" cmpd="sng" algn="ctr">
            <a:solidFill>
              <a:srgbClr val="FF0000"/>
            </a:solidFill>
            <a:prstDash val="solid"/>
            <a:miter lim="800000"/>
          </a:ln>
          <a:effectLst/>
        </p:spPr>
      </p:cxnSp>
    </p:spTree>
    <p:extLst>
      <p:ext uri="{BB962C8B-B14F-4D97-AF65-F5344CB8AC3E}">
        <p14:creationId xmlns:p14="http://schemas.microsoft.com/office/powerpoint/2010/main" val="328713594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hrister\Desktop\DSC_00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p:nvPr>
        </p:nvSpPr>
        <p:spPr>
          <a:xfrm>
            <a:off x="0" y="0"/>
            <a:ext cx="12192000" cy="988290"/>
          </a:xfr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pPr algn="ctr">
              <a:spcAft>
                <a:spcPts val="0"/>
              </a:spcAft>
            </a:pPr>
            <a:r>
              <a:rPr lang="sv-SE" sz="3100" b="1" dirty="0" smtClean="0">
                <a:latin typeface="Cambria" panose="02040503050406030204" pitchFamily="18" charset="0"/>
                <a:ea typeface="Calibri" panose="020F0502020204030204" pitchFamily="34" charset="0"/>
                <a:cs typeface="Times New Roman" panose="02020603050405020304" pitchFamily="18" charset="0"/>
              </a:rPr>
              <a:t>Gallring och </a:t>
            </a:r>
            <a:r>
              <a:rPr lang="sv-SE" sz="3100" b="1" dirty="0" err="1" smtClean="0">
                <a:latin typeface="Cambria" panose="02040503050406030204" pitchFamily="18" charset="0"/>
                <a:ea typeface="Calibri" panose="020F0502020204030204" pitchFamily="34" charset="0"/>
                <a:cs typeface="Times New Roman" panose="02020603050405020304" pitchFamily="18" charset="0"/>
              </a:rPr>
              <a:t>luckhuggning</a:t>
            </a:r>
            <a:r>
              <a:rPr lang="sv-SE" sz="3100" b="1" dirty="0" smtClean="0">
                <a:latin typeface="Cambria" panose="02040503050406030204" pitchFamily="18" charset="0"/>
                <a:ea typeface="Calibri" panose="020F0502020204030204" pitchFamily="34" charset="0"/>
                <a:cs typeface="Times New Roman" panose="02020603050405020304" pitchFamily="18" charset="0"/>
              </a:rPr>
              <a:t> i tjäderbiotoper </a:t>
            </a:r>
            <a:endParaRPr lang="sv-SE" dirty="0"/>
          </a:p>
        </p:txBody>
      </p:sp>
    </p:spTree>
    <p:extLst>
      <p:ext uri="{BB962C8B-B14F-4D97-AF65-F5344CB8AC3E}">
        <p14:creationId xmlns:p14="http://schemas.microsoft.com/office/powerpoint/2010/main" val="352857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29679" y="2710634"/>
            <a:ext cx="4184866" cy="37026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ktangel 3"/>
          <p:cNvSpPr/>
          <p:nvPr/>
        </p:nvSpPr>
        <p:spPr>
          <a:xfrm>
            <a:off x="10194803" y="6413260"/>
            <a:ext cx="1665841" cy="430887"/>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sv-SE" sz="1100" dirty="0" err="1"/>
              <a:t>Cartoon</a:t>
            </a:r>
            <a:r>
              <a:rPr lang="sv-SE" sz="1100" dirty="0"/>
              <a:t>: Seppo Leinonen,</a:t>
            </a:r>
          </a:p>
          <a:p>
            <a:r>
              <a:rPr lang="sv-SE" sz="1100" dirty="0"/>
              <a:t> </a:t>
            </a:r>
            <a:r>
              <a:rPr lang="sv-SE" sz="1100" u="sng" dirty="0">
                <a:hlinkClick r:id="rId4"/>
              </a:rPr>
              <a:t>www.seppo.net</a:t>
            </a:r>
            <a:endParaRPr lang="sv-SE" sz="1100" dirty="0"/>
          </a:p>
        </p:txBody>
      </p:sp>
      <p:sp>
        <p:nvSpPr>
          <p:cNvPr id="5" name="Rektangel 4"/>
          <p:cNvSpPr/>
          <p:nvPr/>
        </p:nvSpPr>
        <p:spPr>
          <a:xfrm>
            <a:off x="1223817" y="326243"/>
            <a:ext cx="6096000" cy="523220"/>
          </a:xfrm>
          <a:prstGeom prst="rect">
            <a:avLst/>
          </a:prstGeom>
        </p:spPr>
        <p:txBody>
          <a:bodyPr>
            <a:spAutoFit/>
          </a:bodyPr>
          <a:lstStyle/>
          <a:p>
            <a:r>
              <a:rPr lang="sv-SE" sz="2800" dirty="0" smtClean="0">
                <a:latin typeface="Cambria" panose="02040503050406030204" pitchFamily="18" charset="0"/>
                <a:ea typeface="Cambria" panose="02040503050406030204" pitchFamily="18" charset="0"/>
              </a:rPr>
              <a:t>Gallring - Skapa </a:t>
            </a:r>
            <a:r>
              <a:rPr lang="sv-SE" sz="2800" dirty="0">
                <a:latin typeface="Cambria" panose="02040503050406030204" pitchFamily="18" charset="0"/>
                <a:ea typeface="Cambria" panose="02040503050406030204" pitchFamily="18" charset="0"/>
              </a:rPr>
              <a:t>variation i tid och rum</a:t>
            </a:r>
          </a:p>
        </p:txBody>
      </p:sp>
      <p:sp>
        <p:nvSpPr>
          <p:cNvPr id="7" name="Rektangel 6"/>
          <p:cNvSpPr/>
          <p:nvPr/>
        </p:nvSpPr>
        <p:spPr>
          <a:xfrm>
            <a:off x="434107" y="897634"/>
            <a:ext cx="7675419" cy="1938992"/>
          </a:xfrm>
          <a:prstGeom prst="rect">
            <a:avLst/>
          </a:prstGeom>
        </p:spPr>
        <p:txBody>
          <a:bodyPr wrap="square">
            <a:spAutoFit/>
          </a:bodyPr>
          <a:lstStyle/>
          <a:p>
            <a:pPr marL="342900" indent="-342900">
              <a:buFont typeface="Arial" panose="020B0604020202020204" pitchFamily="34" charset="0"/>
              <a:buChar char="•"/>
            </a:pPr>
            <a:r>
              <a:rPr lang="sv-SE" sz="2000" dirty="0">
                <a:latin typeface="Cambria" panose="02040503050406030204" pitchFamily="18" charset="0"/>
                <a:ea typeface="Cambria" panose="02040503050406030204" pitchFamily="18" charset="0"/>
              </a:rPr>
              <a:t>Variationsrik gallring i tid och omfattning. 	</a:t>
            </a:r>
            <a:endParaRPr lang="sv-SE" sz="2000" dirty="0" smtClean="0">
              <a:latin typeface="Cambria" panose="02040503050406030204" pitchFamily="18" charset="0"/>
              <a:ea typeface="Cambria" panose="02040503050406030204" pitchFamily="18" charset="0"/>
            </a:endParaRPr>
          </a:p>
          <a:p>
            <a:pPr marL="342900" indent="-342900">
              <a:buFont typeface="Arial" panose="020B0604020202020204" pitchFamily="34" charset="0"/>
              <a:buChar char="•"/>
            </a:pPr>
            <a:r>
              <a:rPr lang="sv-SE" sz="2000" dirty="0" smtClean="0">
                <a:latin typeface="Cambria" panose="02040503050406030204" pitchFamily="18" charset="0"/>
                <a:ea typeface="Cambria" panose="02040503050406030204" pitchFamily="18" charset="0"/>
              </a:rPr>
              <a:t>Lämna frodiga växtplatser och impediment, </a:t>
            </a:r>
          </a:p>
          <a:p>
            <a:pPr marL="342900" indent="-342900">
              <a:buFont typeface="Arial" panose="020B0604020202020204" pitchFamily="34" charset="0"/>
              <a:buChar char="•"/>
            </a:pPr>
            <a:r>
              <a:rPr lang="sv-SE" sz="2000" dirty="0" smtClean="0">
                <a:latin typeface="Cambria" panose="02040503050406030204" pitchFamily="18" charset="0"/>
                <a:ea typeface="Cambria" panose="02040503050406030204" pitchFamily="18" charset="0"/>
              </a:rPr>
              <a:t>Skapa tätare/öppnare områden i mosaik, som ger variation.</a:t>
            </a:r>
          </a:p>
          <a:p>
            <a:pPr marL="342900" indent="-342900">
              <a:buFont typeface="Arial" panose="020B0604020202020204" pitchFamily="34" charset="0"/>
              <a:buChar char="•"/>
            </a:pPr>
            <a:r>
              <a:rPr lang="sv-SE" sz="2000" dirty="0" smtClean="0">
                <a:latin typeface="Cambria" panose="02040503050406030204" pitchFamily="18" charset="0"/>
                <a:ea typeface="Cambria" panose="02040503050406030204" pitchFamily="18" charset="0"/>
              </a:rPr>
              <a:t>Spara undervegetation, speciellt </a:t>
            </a:r>
            <a:r>
              <a:rPr lang="sv-SE" sz="2000" dirty="0" err="1" smtClean="0">
                <a:latin typeface="Cambria" panose="02040503050406030204" pitchFamily="18" charset="0"/>
                <a:ea typeface="Cambria" panose="02040503050406030204" pitchFamily="18" charset="0"/>
              </a:rPr>
              <a:t>smågranar</a:t>
            </a:r>
            <a:r>
              <a:rPr lang="sv-SE" sz="2000" dirty="0" smtClean="0">
                <a:latin typeface="Cambria" panose="02040503050406030204" pitchFamily="18" charset="0"/>
                <a:ea typeface="Cambria" panose="02040503050406030204" pitchFamily="18" charset="0"/>
              </a:rPr>
              <a:t>. </a:t>
            </a:r>
          </a:p>
          <a:p>
            <a:pPr marL="342900" indent="-342900">
              <a:buFont typeface="Arial" panose="020B0604020202020204" pitchFamily="34" charset="0"/>
              <a:buChar char="•"/>
            </a:pPr>
            <a:r>
              <a:rPr lang="sv-SE" sz="2000" dirty="0" smtClean="0">
                <a:latin typeface="Cambria" panose="02040503050406030204" pitchFamily="18" charset="0"/>
                <a:ea typeface="Cambria" panose="02040503050406030204" pitchFamily="18" charset="0"/>
              </a:rPr>
              <a:t>Gallra </a:t>
            </a:r>
            <a:r>
              <a:rPr lang="sv-SE" sz="2000" dirty="0">
                <a:latin typeface="Cambria" panose="02040503050406030204" pitchFamily="18" charset="0"/>
                <a:ea typeface="Cambria" panose="02040503050406030204" pitchFamily="18" charset="0"/>
              </a:rPr>
              <a:t>före nya beståndet slutit </a:t>
            </a:r>
            <a:r>
              <a:rPr lang="sv-SE" sz="2000" dirty="0" smtClean="0">
                <a:latin typeface="Cambria" panose="02040503050406030204" pitchFamily="18" charset="0"/>
                <a:ea typeface="Cambria" panose="02040503050406030204" pitchFamily="18" charset="0"/>
              </a:rPr>
              <a:t>sig i syfte att etablera </a:t>
            </a:r>
            <a:r>
              <a:rPr lang="sv-SE" sz="2000" dirty="0">
                <a:latin typeface="Cambria" panose="02040503050406030204" pitchFamily="18" charset="0"/>
                <a:ea typeface="Cambria" panose="02040503050406030204" pitchFamily="18" charset="0"/>
              </a:rPr>
              <a:t>blåbärsris.</a:t>
            </a:r>
          </a:p>
          <a:p>
            <a:pPr marL="342900" indent="-342900">
              <a:buFont typeface="Arial" panose="020B0604020202020204" pitchFamily="34" charset="0"/>
              <a:buChar char="•"/>
            </a:pPr>
            <a:r>
              <a:rPr lang="sv-SE" sz="2000" dirty="0" smtClean="0">
                <a:latin typeface="Cambria" panose="02040503050406030204" pitchFamily="18" charset="0"/>
                <a:ea typeface="Cambria" panose="02040503050406030204" pitchFamily="18" charset="0"/>
              </a:rPr>
              <a:t>Riktvärde 600-900 träd/ha efter gallring. </a:t>
            </a:r>
            <a:r>
              <a:rPr lang="sv-SE" dirty="0"/>
              <a:t>	</a:t>
            </a:r>
          </a:p>
        </p:txBody>
      </p:sp>
      <p:pic>
        <p:nvPicPr>
          <p:cNvPr id="8" name="Bildobjekt 7" descr="C:\Users\Christer Johansson\Desktop\Tjäderprojektet\Sveaskog lekplats\Alsjön bilder\Fil 2021-06-24 09 21 28.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64211" y="2993927"/>
            <a:ext cx="5124796" cy="3777990"/>
          </a:xfrm>
          <a:prstGeom prst="rect">
            <a:avLst/>
          </a:prstGeom>
          <a:noFill/>
          <a:ln>
            <a:noFill/>
          </a:ln>
        </p:spPr>
      </p:pic>
    </p:spTree>
    <p:extLst>
      <p:ext uri="{BB962C8B-B14F-4D97-AF65-F5344CB8AC3E}">
        <p14:creationId xmlns:p14="http://schemas.microsoft.com/office/powerpoint/2010/main" val="36315681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C:\Users\Christer Johansson\Desktop\Tjäderprojektet\Sveaskog lekplats\Alsjön bilder\Fil 2021-06-24 09 18 00.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0840" y="2137900"/>
            <a:ext cx="5760720" cy="4318635"/>
          </a:xfrm>
          <a:prstGeom prst="rect">
            <a:avLst/>
          </a:prstGeom>
          <a:noFill/>
          <a:ln>
            <a:noFill/>
          </a:ln>
        </p:spPr>
      </p:pic>
      <p:pic>
        <p:nvPicPr>
          <p:cNvPr id="3" name="Bildobjekt 2" descr="C:\Users\Christer Johansson\Desktop\Tjäderprojektet\Sveaskog lekplats\Alsjön bilder\Fil 2021-06-24 09 20 46.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09822" y="2137900"/>
            <a:ext cx="5760720" cy="4318635"/>
          </a:xfrm>
          <a:prstGeom prst="rect">
            <a:avLst/>
          </a:prstGeom>
          <a:noFill/>
          <a:ln>
            <a:noFill/>
          </a:ln>
        </p:spPr>
      </p:pic>
      <p:sp>
        <p:nvSpPr>
          <p:cNvPr id="4" name="Rektangel 3"/>
          <p:cNvSpPr/>
          <p:nvPr/>
        </p:nvSpPr>
        <p:spPr>
          <a:xfrm>
            <a:off x="860366" y="711526"/>
            <a:ext cx="8810105" cy="1080296"/>
          </a:xfrm>
          <a:prstGeom prst="rect">
            <a:avLst/>
          </a:prstGeom>
        </p:spPr>
        <p:style>
          <a:lnRef idx="2">
            <a:schemeClr val="accent2"/>
          </a:lnRef>
          <a:fillRef idx="1">
            <a:schemeClr val="lt1"/>
          </a:fillRef>
          <a:effectRef idx="0">
            <a:schemeClr val="accent2"/>
          </a:effectRef>
          <a:fontRef idx="minor">
            <a:schemeClr val="dk1"/>
          </a:fontRef>
        </p:style>
        <p:txBody>
          <a:bodyPr wrap="square">
            <a:spAutoFit/>
          </a:bodyPr>
          <a:lstStyle/>
          <a:p>
            <a:pPr>
              <a:lnSpc>
                <a:spcPct val="107000"/>
              </a:lnSpc>
              <a:spcAft>
                <a:spcPts val="800"/>
              </a:spcAft>
            </a:pPr>
            <a:r>
              <a:rPr lang="sv-SE" sz="2000" dirty="0" smtClean="0">
                <a:latin typeface="Cambria" panose="02040503050406030204" pitchFamily="18" charset="0"/>
                <a:ea typeface="Cambria" panose="02040503050406030204" pitchFamily="18" charset="0"/>
                <a:cs typeface="Times New Roman" panose="02020603050405020304" pitchFamily="18" charset="0"/>
              </a:rPr>
              <a:t>Bilderna </a:t>
            </a:r>
            <a:r>
              <a:rPr lang="sv-SE" sz="2000" dirty="0">
                <a:latin typeface="Cambria" panose="02040503050406030204" pitchFamily="18" charset="0"/>
                <a:ea typeface="Cambria" panose="02040503050406030204" pitchFamily="18" charset="0"/>
                <a:cs typeface="Times New Roman" panose="02020603050405020304" pitchFamily="18" charset="0"/>
              </a:rPr>
              <a:t>visar en variation i gallring där det blir en mosaik mellan </a:t>
            </a:r>
            <a:r>
              <a:rPr lang="sv-SE" sz="2000" dirty="0" smtClean="0">
                <a:latin typeface="Cambria" panose="02040503050406030204" pitchFamily="18" charset="0"/>
                <a:ea typeface="Cambria" panose="02040503050406030204" pitchFamily="18" charset="0"/>
                <a:cs typeface="Times New Roman" panose="02020603050405020304" pitchFamily="18" charset="0"/>
              </a:rPr>
              <a:t>öppna och slutna ytor. Körvägen skapar naturliga gläntor där träd kan plockas  </a:t>
            </a:r>
            <a:r>
              <a:rPr lang="sv-SE" sz="2000" dirty="0">
                <a:latin typeface="Cambria" panose="02040503050406030204" pitchFamily="18" charset="0"/>
                <a:ea typeface="Cambria" panose="02040503050406030204" pitchFamily="18" charset="0"/>
                <a:cs typeface="Times New Roman" panose="02020603050405020304" pitchFamily="18" charset="0"/>
              </a:rPr>
              <a:t>utmed sidorna och i instick. </a:t>
            </a:r>
            <a:r>
              <a:rPr lang="sv-SE" sz="2000" dirty="0" smtClean="0">
                <a:latin typeface="Cambria" panose="02040503050406030204" pitchFamily="18" charset="0"/>
                <a:ea typeface="Cambria" panose="02040503050406030204" pitchFamily="18" charset="0"/>
                <a:cs typeface="Times New Roman" panose="02020603050405020304" pitchFamily="18" charset="0"/>
              </a:rPr>
              <a:t>På </a:t>
            </a:r>
            <a:r>
              <a:rPr lang="sv-SE" sz="2000" dirty="0">
                <a:latin typeface="Cambria" panose="02040503050406030204" pitchFamily="18" charset="0"/>
                <a:ea typeface="Cambria" panose="02040503050406030204" pitchFamily="18" charset="0"/>
                <a:cs typeface="Times New Roman" panose="02020603050405020304" pitchFamily="18" charset="0"/>
              </a:rPr>
              <a:t>vissa ytor skapar man i stället </a:t>
            </a:r>
            <a:r>
              <a:rPr lang="sv-SE" sz="2000" dirty="0" smtClean="0">
                <a:latin typeface="Cambria" panose="02040503050406030204" pitchFamily="18" charset="0"/>
                <a:ea typeface="Cambria" panose="02040503050406030204" pitchFamily="18" charset="0"/>
                <a:cs typeface="Times New Roman" panose="02020603050405020304" pitchFamily="18" charset="0"/>
              </a:rPr>
              <a:t>luckor</a:t>
            </a:r>
            <a:r>
              <a:rPr lang="sv-SE" sz="2000" dirty="0">
                <a:latin typeface="Cambria" panose="02040503050406030204" pitchFamily="18" charset="0"/>
                <a:ea typeface="Cambria" panose="02040503050406030204" pitchFamily="18" charset="0"/>
                <a:cs typeface="Times New Roman" panose="02020603050405020304" pitchFamily="18" charset="0"/>
              </a:rPr>
              <a:t>.</a:t>
            </a:r>
          </a:p>
        </p:txBody>
      </p:sp>
    </p:spTree>
    <p:extLst>
      <p:ext uri="{BB962C8B-B14F-4D97-AF65-F5344CB8AC3E}">
        <p14:creationId xmlns:p14="http://schemas.microsoft.com/office/powerpoint/2010/main" val="18519538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C:\Users\Christer Johansson\Desktop\Tjäderprojektet\Sveaskog lekplats\Alsjön bilder\Fil 2021-06-24 09 26 59.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45167" y="1990117"/>
            <a:ext cx="5760720" cy="4318635"/>
          </a:xfrm>
          <a:prstGeom prst="rect">
            <a:avLst/>
          </a:prstGeom>
          <a:noFill/>
          <a:ln>
            <a:noFill/>
          </a:ln>
        </p:spPr>
      </p:pic>
      <p:pic>
        <p:nvPicPr>
          <p:cNvPr id="3" name="Bildobjekt 2" descr="C:\Users\Christer Johansson\Desktop\Tjäderprojektet\Sveaskog lekplats\Alsjön bilder\Fil 2021-06-24 09 27 53.pn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9240" y="1990117"/>
            <a:ext cx="5760720" cy="4318635"/>
          </a:xfrm>
          <a:prstGeom prst="rect">
            <a:avLst/>
          </a:prstGeom>
          <a:noFill/>
          <a:ln>
            <a:noFill/>
          </a:ln>
        </p:spPr>
      </p:pic>
      <p:sp>
        <p:nvSpPr>
          <p:cNvPr id="4" name="Rektangel 3"/>
          <p:cNvSpPr/>
          <p:nvPr/>
        </p:nvSpPr>
        <p:spPr>
          <a:xfrm>
            <a:off x="1034472" y="647271"/>
            <a:ext cx="9458037" cy="1080296"/>
          </a:xfrm>
          <a:prstGeom prst="rect">
            <a:avLst/>
          </a:prstGeom>
        </p:spPr>
        <p:txBody>
          <a:bodyPr wrap="square">
            <a:spAutoFit/>
          </a:bodyPr>
          <a:lstStyle/>
          <a:p>
            <a:pPr>
              <a:lnSpc>
                <a:spcPct val="107000"/>
              </a:lnSpc>
              <a:spcAft>
                <a:spcPts val="800"/>
              </a:spcAft>
            </a:pPr>
            <a:r>
              <a:rPr lang="sv-SE" sz="2000" dirty="0" smtClean="0">
                <a:latin typeface="Cambria" panose="02040503050406030204" pitchFamily="18" charset="0"/>
                <a:ea typeface="Cambria" panose="02040503050406030204" pitchFamily="18" charset="0"/>
                <a:cs typeface="Times New Roman" panose="02020603050405020304" pitchFamily="18" charset="0"/>
              </a:rPr>
              <a:t>Bilden till vänster visar en lucka/glänta på ca 0,2 ha i skogen. Lucka skulle kunna tas upp i högra bilden som </a:t>
            </a:r>
            <a:r>
              <a:rPr lang="sv-SE" sz="2000" dirty="0" smtClean="0">
                <a:solidFill>
                  <a:prstClr val="black"/>
                </a:solidFill>
                <a:latin typeface="Cambria" panose="02040503050406030204" pitchFamily="18" charset="0"/>
                <a:ea typeface="Cambria" panose="02040503050406030204" pitchFamily="18" charset="0"/>
                <a:cs typeface="Times New Roman" panose="02020603050405020304" pitchFamily="18" charset="0"/>
              </a:rPr>
              <a:t>skapar </a:t>
            </a:r>
            <a:r>
              <a:rPr lang="sv-SE" sz="2000" dirty="0">
                <a:solidFill>
                  <a:prstClr val="black"/>
                </a:solidFill>
                <a:latin typeface="Cambria" panose="02040503050406030204" pitchFamily="18" charset="0"/>
                <a:ea typeface="Cambria" panose="02040503050406030204" pitchFamily="18" charset="0"/>
                <a:cs typeface="Times New Roman" panose="02020603050405020304" pitchFamily="18" charset="0"/>
              </a:rPr>
              <a:t>tillräckligt med ljusuppsläpp för att få föryngring även av tall. Luckorna skapar snabbt en skiktad och varierad struktur i skogen. </a:t>
            </a:r>
            <a:endParaRPr lang="sv-SE" sz="2000" dirty="0">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6834437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descr="C:\Users\Christer Johansson\Desktop\Tjäderprojektet\Holmen tjäderlekplats\Bilder Holmen lekplatser\Fil 2021-05-19 08 08 49.pn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22109" y="563566"/>
            <a:ext cx="5526984" cy="4563341"/>
          </a:xfrm>
          <a:prstGeom prst="rect">
            <a:avLst/>
          </a:prstGeom>
          <a:noFill/>
          <a:ln>
            <a:noFill/>
          </a:ln>
        </p:spPr>
      </p:pic>
      <p:sp>
        <p:nvSpPr>
          <p:cNvPr id="3" name="Rektangel 2"/>
          <p:cNvSpPr/>
          <p:nvPr/>
        </p:nvSpPr>
        <p:spPr>
          <a:xfrm>
            <a:off x="6022109" y="5330107"/>
            <a:ext cx="5781964" cy="981423"/>
          </a:xfrm>
          <a:prstGeom prst="rect">
            <a:avLst/>
          </a:prstGeom>
        </p:spPr>
        <p:txBody>
          <a:bodyPr wrap="square">
            <a:spAutoFit/>
          </a:bodyPr>
          <a:lstStyle/>
          <a:p>
            <a:pPr>
              <a:lnSpc>
                <a:spcPct val="107000"/>
              </a:lnSpc>
              <a:spcAft>
                <a:spcPts val="800"/>
              </a:spcAft>
            </a:pPr>
            <a:r>
              <a:rPr lang="sv-SE" dirty="0" smtClean="0">
                <a:latin typeface="Cambria" panose="02040503050406030204" pitchFamily="18" charset="0"/>
                <a:ea typeface="Cambria" panose="02040503050406030204" pitchFamily="18" charset="0"/>
                <a:cs typeface="Calibri" panose="020F0502020204030204" pitchFamily="34" charset="0"/>
              </a:rPr>
              <a:t>Även här kan lucka skapas genom </a:t>
            </a:r>
            <a:r>
              <a:rPr lang="sv-SE" dirty="0">
                <a:latin typeface="Cambria" panose="02040503050406030204" pitchFamily="18" charset="0"/>
                <a:ea typeface="Cambria" panose="02040503050406030204" pitchFamily="18" charset="0"/>
                <a:cs typeface="Calibri" panose="020F0502020204030204" pitchFamily="34" charset="0"/>
              </a:rPr>
              <a:t>avverkning av </a:t>
            </a:r>
            <a:r>
              <a:rPr lang="sv-SE" dirty="0" smtClean="0">
                <a:latin typeface="Cambria" panose="02040503050406030204" pitchFamily="18" charset="0"/>
                <a:ea typeface="Cambria" panose="02040503050406030204" pitchFamily="18" charset="0"/>
                <a:cs typeface="Calibri" panose="020F0502020204030204" pitchFamily="34" charset="0"/>
              </a:rPr>
              <a:t>gran. Skapar </a:t>
            </a:r>
            <a:r>
              <a:rPr lang="sv-SE" dirty="0">
                <a:latin typeface="Cambria" panose="02040503050406030204" pitchFamily="18" charset="0"/>
                <a:ea typeface="Cambria" panose="02040503050406030204" pitchFamily="18" charset="0"/>
                <a:cs typeface="Calibri" panose="020F0502020204030204" pitchFamily="34" charset="0"/>
              </a:rPr>
              <a:t>på </a:t>
            </a:r>
            <a:r>
              <a:rPr lang="sv-SE" dirty="0" smtClean="0">
                <a:latin typeface="Cambria" panose="02040503050406030204" pitchFamily="18" charset="0"/>
                <a:ea typeface="Cambria" panose="02040503050406030204" pitchFamily="18" charset="0"/>
                <a:cs typeface="Calibri" panose="020F0502020204030204" pitchFamily="34" charset="0"/>
              </a:rPr>
              <a:t>sikt </a:t>
            </a:r>
            <a:r>
              <a:rPr lang="sv-SE" dirty="0">
                <a:latin typeface="Cambria" panose="02040503050406030204" pitchFamily="18" charset="0"/>
                <a:ea typeface="Cambria" panose="02040503050406030204" pitchFamily="18" charset="0"/>
                <a:cs typeface="Calibri" panose="020F0502020204030204" pitchFamily="34" charset="0"/>
              </a:rPr>
              <a:t>fin skiktning i denna biotopen där stora delar av blåbärsriset försvunnit.                      </a:t>
            </a:r>
          </a:p>
        </p:txBody>
      </p:sp>
      <p:pic>
        <p:nvPicPr>
          <p:cNvPr id="4" name="Bildobjekt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382" y="563566"/>
            <a:ext cx="4696534" cy="4557891"/>
          </a:xfrm>
          <a:prstGeom prst="rect">
            <a:avLst/>
          </a:prstGeom>
        </p:spPr>
      </p:pic>
      <p:sp>
        <p:nvSpPr>
          <p:cNvPr id="5" name="textruta 4"/>
          <p:cNvSpPr txBox="1"/>
          <p:nvPr/>
        </p:nvSpPr>
        <p:spPr>
          <a:xfrm>
            <a:off x="655782" y="5330107"/>
            <a:ext cx="4156363" cy="923330"/>
          </a:xfrm>
          <a:prstGeom prst="rect">
            <a:avLst/>
          </a:prstGeom>
          <a:noFill/>
        </p:spPr>
        <p:txBody>
          <a:bodyPr wrap="square" rtlCol="0">
            <a:spAutoFit/>
          </a:bodyPr>
          <a:lstStyle/>
          <a:p>
            <a:r>
              <a:rPr lang="sv-SE" dirty="0" smtClean="0">
                <a:latin typeface="Cambria" panose="02040503050406030204" pitchFamily="18" charset="0"/>
                <a:ea typeface="Cambria" panose="02040503050406030204" pitchFamily="18" charset="0"/>
              </a:rPr>
              <a:t>Inre upptagningsområde där man genom varierad gallring på sikt skapat fina tjäderbiotoper (se förra bilden)</a:t>
            </a:r>
            <a:endParaRPr lang="sv-SE"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1586007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766620" y="729673"/>
            <a:ext cx="7172578" cy="5381332"/>
          </a:xfrm>
          <a:prstGeom prst="rect">
            <a:avLst/>
          </a:prstGeom>
        </p:spPr>
      </p:pic>
      <p:sp>
        <p:nvSpPr>
          <p:cNvPr id="3" name="Rektangel 2"/>
          <p:cNvSpPr/>
          <p:nvPr/>
        </p:nvSpPr>
        <p:spPr>
          <a:xfrm>
            <a:off x="8447198" y="2283844"/>
            <a:ext cx="3190620" cy="1938992"/>
          </a:xfrm>
          <a:prstGeom prst="rect">
            <a:avLst/>
          </a:prstGeom>
        </p:spPr>
        <p:txBody>
          <a:bodyPr wrap="square">
            <a:spAutoFit/>
          </a:bodyPr>
          <a:lstStyle/>
          <a:p>
            <a:r>
              <a:rPr lang="sv-SE" sz="2000" dirty="0" err="1">
                <a:latin typeface="Cambria" panose="02040503050406030204" pitchFamily="18" charset="0"/>
                <a:ea typeface="Cambria" panose="02040503050406030204" pitchFamily="18" charset="0"/>
                <a:cs typeface="Times New Roman" panose="02020603050405020304" pitchFamily="18" charset="0"/>
              </a:rPr>
              <a:t>Luckhuggning</a:t>
            </a:r>
            <a:r>
              <a:rPr lang="sv-SE" sz="2000" dirty="0">
                <a:latin typeface="Cambria" panose="02040503050406030204" pitchFamily="18" charset="0"/>
                <a:ea typeface="Cambria" panose="02040503050406030204" pitchFamily="18" charset="0"/>
                <a:cs typeface="Times New Roman" panose="02020603050405020304" pitchFamily="18" charset="0"/>
              </a:rPr>
              <a:t> fungerar bra för tjädern så länge som luckorna inte blir för stora. Denna var på 1 ha, vilket påverkar tjädern negativt. Max 0,25 ha stora luckor. </a:t>
            </a:r>
            <a:endParaRPr lang="sv-SE" sz="20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6861792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hrister\Desktop\DSC_00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p:nvPr>
        </p:nvSpPr>
        <p:spPr>
          <a:xfrm>
            <a:off x="0" y="0"/>
            <a:ext cx="12192000" cy="988290"/>
          </a:xfr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pPr algn="ctr">
              <a:spcAft>
                <a:spcPts val="0"/>
              </a:spcAft>
            </a:pPr>
            <a:r>
              <a:rPr lang="sv-SE" sz="3100" b="1" dirty="0" smtClean="0">
                <a:latin typeface="Cambria" panose="02040503050406030204" pitchFamily="18" charset="0"/>
                <a:ea typeface="Calibri" panose="020F0502020204030204" pitchFamily="34" charset="0"/>
                <a:cs typeface="Times New Roman" panose="02020603050405020304" pitchFamily="18" charset="0"/>
              </a:rPr>
              <a:t>Landskapsplanering i tjäderbiotoper </a:t>
            </a:r>
            <a:endParaRPr lang="sv-SE" dirty="0"/>
          </a:p>
        </p:txBody>
      </p:sp>
    </p:spTree>
    <p:extLst>
      <p:ext uri="{BB962C8B-B14F-4D97-AF65-F5344CB8AC3E}">
        <p14:creationId xmlns:p14="http://schemas.microsoft.com/office/powerpoint/2010/main" val="5354228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p:cNvPicPr>
            <a:picLocks noChangeAspect="1"/>
          </p:cNvPicPr>
          <p:nvPr/>
        </p:nvPicPr>
        <p:blipFill>
          <a:blip r:embed="rId2"/>
          <a:stretch>
            <a:fillRect/>
          </a:stretch>
        </p:blipFill>
        <p:spPr>
          <a:xfrm>
            <a:off x="4239491" y="420105"/>
            <a:ext cx="7583054" cy="6229243"/>
          </a:xfrm>
          <a:prstGeom prst="rect">
            <a:avLst/>
          </a:prstGeom>
        </p:spPr>
      </p:pic>
      <p:sp>
        <p:nvSpPr>
          <p:cNvPr id="6" name="Rektangel 5"/>
          <p:cNvSpPr/>
          <p:nvPr/>
        </p:nvSpPr>
        <p:spPr>
          <a:xfrm>
            <a:off x="175491" y="1967347"/>
            <a:ext cx="3953163" cy="369331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sv-SE" sz="2400" b="1" dirty="0" smtClean="0">
                <a:latin typeface="Cambria" panose="02040503050406030204" pitchFamily="18" charset="0"/>
                <a:ea typeface="Calibri" panose="020F0502020204030204" pitchFamily="34" charset="0"/>
                <a:cs typeface="Times New Roman" panose="02020603050405020304" pitchFamily="18" charset="0"/>
              </a:rPr>
              <a:t>Inre upptagningsområdet</a:t>
            </a:r>
          </a:p>
          <a:p>
            <a:r>
              <a:rPr lang="sv-SE" sz="2400" dirty="0" smtClean="0">
                <a:latin typeface="Cambria" panose="02040503050406030204" pitchFamily="18" charset="0"/>
                <a:ea typeface="Calibri" panose="020F0502020204030204" pitchFamily="34" charset="0"/>
                <a:cs typeface="Times New Roman" panose="02020603050405020304" pitchFamily="18" charset="0"/>
              </a:rPr>
              <a:t>Plockhuggning</a:t>
            </a:r>
          </a:p>
          <a:p>
            <a:r>
              <a:rPr lang="sv-SE" sz="2400" dirty="0" smtClean="0">
                <a:latin typeface="Cambria" panose="02040503050406030204" pitchFamily="18" charset="0"/>
                <a:ea typeface="Calibri" panose="020F0502020204030204" pitchFamily="34" charset="0"/>
                <a:cs typeface="Times New Roman" panose="02020603050405020304" pitchFamily="18" charset="0"/>
              </a:rPr>
              <a:t>Luckor max 0,25 ha</a:t>
            </a:r>
          </a:p>
          <a:p>
            <a:r>
              <a:rPr lang="sv-SE" sz="2400" dirty="0" smtClean="0">
                <a:latin typeface="Cambria" panose="02040503050406030204" pitchFamily="18" charset="0"/>
                <a:ea typeface="Calibri" panose="020F0502020204030204" pitchFamily="34" charset="0"/>
                <a:cs typeface="Times New Roman" panose="02020603050405020304" pitchFamily="18" charset="0"/>
              </a:rPr>
              <a:t>Höggallring</a:t>
            </a:r>
          </a:p>
          <a:p>
            <a:endParaRPr lang="sv-SE" sz="2400" dirty="0">
              <a:latin typeface="Cambria" panose="02040503050406030204" pitchFamily="18" charset="0"/>
              <a:ea typeface="Calibri" panose="020F0502020204030204" pitchFamily="34" charset="0"/>
              <a:cs typeface="Times New Roman" panose="02020603050405020304" pitchFamily="18" charset="0"/>
            </a:endParaRPr>
          </a:p>
          <a:p>
            <a:r>
              <a:rPr lang="sv-SE" sz="2400" b="1" dirty="0" smtClean="0">
                <a:latin typeface="Cambria" panose="02040503050406030204" pitchFamily="18" charset="0"/>
                <a:ea typeface="Calibri" panose="020F0502020204030204" pitchFamily="34" charset="0"/>
                <a:cs typeface="Times New Roman" panose="02020603050405020304" pitchFamily="18" charset="0"/>
              </a:rPr>
              <a:t>Yttre upptagningsområdet</a:t>
            </a:r>
          </a:p>
          <a:p>
            <a:r>
              <a:rPr lang="sv-SE" sz="2400" dirty="0" err="1" smtClean="0">
                <a:latin typeface="Cambria" panose="02040503050406030204" pitchFamily="18" charset="0"/>
                <a:ea typeface="Calibri" panose="020F0502020204030204" pitchFamily="34" charset="0"/>
                <a:cs typeface="Times New Roman" panose="02020603050405020304" pitchFamily="18" charset="0"/>
              </a:rPr>
              <a:t>Fröträdställning</a:t>
            </a:r>
            <a:endParaRPr lang="sv-SE" sz="2400" dirty="0" smtClean="0">
              <a:latin typeface="Cambria" panose="02040503050406030204" pitchFamily="18" charset="0"/>
              <a:ea typeface="Calibri" panose="020F0502020204030204" pitchFamily="34" charset="0"/>
              <a:cs typeface="Times New Roman" panose="02020603050405020304" pitchFamily="18" charset="0"/>
            </a:endParaRPr>
          </a:p>
          <a:p>
            <a:r>
              <a:rPr lang="sv-SE" sz="2400" dirty="0" smtClean="0">
                <a:latin typeface="Cambria" panose="02040503050406030204" pitchFamily="18" charset="0"/>
                <a:ea typeface="Calibri" panose="020F0502020204030204" pitchFamily="34" charset="0"/>
                <a:cs typeface="Times New Roman" panose="02020603050405020304" pitchFamily="18" charset="0"/>
              </a:rPr>
              <a:t>Skärmställning</a:t>
            </a:r>
          </a:p>
          <a:p>
            <a:r>
              <a:rPr lang="sv-SE" sz="2400" dirty="0" smtClean="0">
                <a:latin typeface="Cambria" panose="02040503050406030204" pitchFamily="18" charset="0"/>
                <a:ea typeface="Calibri" panose="020F0502020204030204" pitchFamily="34" charset="0"/>
                <a:cs typeface="Times New Roman" panose="02020603050405020304" pitchFamily="18" charset="0"/>
              </a:rPr>
              <a:t>Låggallring</a:t>
            </a:r>
            <a:endParaRPr lang="sv-SE" sz="2400" dirty="0">
              <a:latin typeface="Cambria" panose="02040503050406030204" pitchFamily="18" charset="0"/>
              <a:ea typeface="Calibri" panose="020F0502020204030204" pitchFamily="34" charset="0"/>
              <a:cs typeface="Times New Roman" panose="02020603050405020304" pitchFamily="18" charset="0"/>
            </a:endParaRPr>
          </a:p>
          <a:p>
            <a:endParaRPr lang="sv-SE" dirty="0"/>
          </a:p>
        </p:txBody>
      </p:sp>
    </p:spTree>
    <p:extLst>
      <p:ext uri="{BB962C8B-B14F-4D97-AF65-F5344CB8AC3E}">
        <p14:creationId xmlns:p14="http://schemas.microsoft.com/office/powerpoint/2010/main" val="215989109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p:cNvSpPr txBox="1"/>
          <p:nvPr/>
        </p:nvSpPr>
        <p:spPr>
          <a:xfrm>
            <a:off x="3647728" y="2996953"/>
            <a:ext cx="4536504"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sv-SE" sz="7200" dirty="0"/>
              <a:t>Fel metod</a:t>
            </a:r>
          </a:p>
        </p:txBody>
      </p:sp>
      <p:pic>
        <p:nvPicPr>
          <p:cNvPr id="7" name="Bildobjekt 6"/>
          <p:cNvPicPr>
            <a:picLocks noChangeAspect="1"/>
          </p:cNvPicPr>
          <p:nvPr/>
        </p:nvPicPr>
        <p:blipFill>
          <a:blip r:embed="rId2"/>
          <a:stretch>
            <a:fillRect/>
          </a:stretch>
        </p:blipFill>
        <p:spPr>
          <a:xfrm>
            <a:off x="5332409" y="2105472"/>
            <a:ext cx="6730723" cy="4660210"/>
          </a:xfrm>
          <a:prstGeom prst="rect">
            <a:avLst/>
          </a:prstGeom>
        </p:spPr>
      </p:pic>
      <p:pic>
        <p:nvPicPr>
          <p:cNvPr id="8" name="Bildobjekt 7"/>
          <p:cNvPicPr>
            <a:picLocks noChangeAspect="1"/>
          </p:cNvPicPr>
          <p:nvPr/>
        </p:nvPicPr>
        <p:blipFill>
          <a:blip r:embed="rId3"/>
          <a:stretch>
            <a:fillRect/>
          </a:stretch>
        </p:blipFill>
        <p:spPr>
          <a:xfrm>
            <a:off x="194487" y="1417861"/>
            <a:ext cx="5967326" cy="4477100"/>
          </a:xfrm>
          <a:prstGeom prst="rect">
            <a:avLst/>
          </a:prstGeom>
        </p:spPr>
      </p:pic>
      <p:sp>
        <p:nvSpPr>
          <p:cNvPr id="10" name="Rektangel 9"/>
          <p:cNvSpPr/>
          <p:nvPr/>
        </p:nvSpPr>
        <p:spPr>
          <a:xfrm>
            <a:off x="194487" y="5296816"/>
            <a:ext cx="4355616" cy="830997"/>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r>
              <a:rPr lang="sv-SE" sz="2400" dirty="0" err="1">
                <a:effectLst>
                  <a:outerShdw blurRad="38100" dist="38100" dir="2700000" algn="tl">
                    <a:srgbClr val="000000">
                      <a:alpha val="43137"/>
                    </a:srgbClr>
                  </a:outerShdw>
                </a:effectLst>
              </a:rPr>
              <a:t>Fröträdställning</a:t>
            </a:r>
            <a:r>
              <a:rPr lang="sv-SE" sz="2400" dirty="0">
                <a:effectLst>
                  <a:outerShdw blurRad="38100" dist="38100" dir="2700000" algn="tl">
                    <a:srgbClr val="000000">
                      <a:alpha val="43137"/>
                    </a:srgbClr>
                  </a:outerShdw>
                </a:effectLst>
              </a:rPr>
              <a:t> 100 stammar/ha </a:t>
            </a:r>
            <a:endParaRPr lang="sv-SE" sz="2400" dirty="0" smtClean="0">
              <a:effectLst>
                <a:outerShdw blurRad="38100" dist="38100" dir="2700000" algn="tl">
                  <a:srgbClr val="000000">
                    <a:alpha val="43137"/>
                  </a:srgbClr>
                </a:outerShdw>
              </a:effectLst>
            </a:endParaRPr>
          </a:p>
          <a:p>
            <a:r>
              <a:rPr lang="sv-SE" sz="2400" dirty="0" smtClean="0">
                <a:effectLst>
                  <a:outerShdw blurRad="38100" dist="38100" dir="2700000" algn="tl">
                    <a:srgbClr val="000000">
                      <a:alpha val="43137"/>
                    </a:srgbClr>
                  </a:outerShdw>
                </a:effectLst>
              </a:rPr>
              <a:t>utan </a:t>
            </a:r>
            <a:r>
              <a:rPr lang="sv-SE" sz="2400" dirty="0">
                <a:effectLst>
                  <a:outerShdw blurRad="38100" dist="38100" dir="2700000" algn="tl">
                    <a:srgbClr val="000000">
                      <a:alpha val="43137"/>
                    </a:srgbClr>
                  </a:outerShdw>
                </a:effectLst>
              </a:rPr>
              <a:t>bärris och skydd </a:t>
            </a:r>
            <a:r>
              <a:rPr lang="sv-SE" sz="2400" dirty="0" smtClean="0">
                <a:effectLst>
                  <a:outerShdw blurRad="38100" dist="38100" dir="2700000" algn="tl">
                    <a:srgbClr val="000000">
                      <a:alpha val="43137"/>
                    </a:srgbClr>
                  </a:outerShdw>
                </a:effectLst>
              </a:rPr>
              <a:t> </a:t>
            </a:r>
            <a:endParaRPr lang="sv-SE" sz="2400" dirty="0">
              <a:effectLst>
                <a:outerShdw blurRad="38100" dist="38100" dir="2700000" algn="tl">
                  <a:srgbClr val="000000">
                    <a:alpha val="43137"/>
                  </a:srgbClr>
                </a:outerShdw>
              </a:effectLst>
            </a:endParaRPr>
          </a:p>
        </p:txBody>
      </p:sp>
      <p:sp>
        <p:nvSpPr>
          <p:cNvPr id="11" name="Rektangel 10"/>
          <p:cNvSpPr/>
          <p:nvPr/>
        </p:nvSpPr>
        <p:spPr>
          <a:xfrm>
            <a:off x="8697770" y="5843914"/>
            <a:ext cx="3113813" cy="830997"/>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sv-SE" sz="2400" dirty="0">
                <a:solidFill>
                  <a:prstClr val="black"/>
                </a:solidFill>
              </a:rPr>
              <a:t>Naturlig </a:t>
            </a:r>
            <a:r>
              <a:rPr lang="sv-SE" sz="2400" dirty="0" err="1">
                <a:solidFill>
                  <a:prstClr val="black"/>
                </a:solidFill>
              </a:rPr>
              <a:t>tallföryngring</a:t>
            </a:r>
            <a:r>
              <a:rPr lang="sv-SE" sz="2400" dirty="0">
                <a:solidFill>
                  <a:prstClr val="black"/>
                </a:solidFill>
              </a:rPr>
              <a:t> </a:t>
            </a:r>
            <a:endParaRPr lang="sv-SE" sz="2400" dirty="0" smtClean="0">
              <a:solidFill>
                <a:prstClr val="black"/>
              </a:solidFill>
            </a:endParaRPr>
          </a:p>
          <a:p>
            <a:r>
              <a:rPr lang="sv-SE" sz="2400" dirty="0" smtClean="0">
                <a:solidFill>
                  <a:prstClr val="black"/>
                </a:solidFill>
              </a:rPr>
              <a:t>med </a:t>
            </a:r>
            <a:r>
              <a:rPr lang="sv-SE" sz="2400" dirty="0">
                <a:solidFill>
                  <a:prstClr val="black"/>
                </a:solidFill>
              </a:rPr>
              <a:t>bärris och skydd </a:t>
            </a:r>
            <a:r>
              <a:rPr lang="sv-SE" sz="2400" dirty="0" smtClean="0">
                <a:solidFill>
                  <a:prstClr val="black"/>
                </a:solidFill>
              </a:rPr>
              <a:t> </a:t>
            </a:r>
            <a:endParaRPr lang="sv-SE" dirty="0"/>
          </a:p>
        </p:txBody>
      </p:sp>
      <p:sp>
        <p:nvSpPr>
          <p:cNvPr id="12" name="Rektangel 11"/>
          <p:cNvSpPr/>
          <p:nvPr/>
        </p:nvSpPr>
        <p:spPr>
          <a:xfrm>
            <a:off x="6944119" y="1654751"/>
            <a:ext cx="1725922" cy="1200329"/>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lvl="0"/>
            <a:r>
              <a:rPr lang="sv-SE" sz="7200" dirty="0" smtClean="0">
                <a:solidFill>
                  <a:prstClr val="black"/>
                </a:solidFill>
              </a:rPr>
              <a:t>Rätt</a:t>
            </a:r>
            <a:endParaRPr lang="sv-SE" sz="7200" dirty="0">
              <a:solidFill>
                <a:prstClr val="black"/>
              </a:solidFill>
            </a:endParaRPr>
          </a:p>
        </p:txBody>
      </p:sp>
      <p:sp>
        <p:nvSpPr>
          <p:cNvPr id="13" name="Rektangel 12"/>
          <p:cNvSpPr/>
          <p:nvPr/>
        </p:nvSpPr>
        <p:spPr>
          <a:xfrm>
            <a:off x="329344" y="1654751"/>
            <a:ext cx="1267591" cy="1200329"/>
          </a:xfrm>
          <a:prstGeom prst="rect">
            <a:avLst/>
          </a:prstGeom>
        </p:spPr>
        <p:style>
          <a:lnRef idx="2">
            <a:schemeClr val="accent1"/>
          </a:lnRef>
          <a:fillRef idx="1">
            <a:schemeClr val="lt1"/>
          </a:fillRef>
          <a:effectRef idx="0">
            <a:schemeClr val="accent1"/>
          </a:effectRef>
          <a:fontRef idx="minor">
            <a:schemeClr val="dk1"/>
          </a:fontRef>
        </p:style>
        <p:txBody>
          <a:bodyPr wrap="none">
            <a:spAutoFit/>
          </a:bodyPr>
          <a:lstStyle/>
          <a:p>
            <a:pPr lvl="0"/>
            <a:r>
              <a:rPr lang="sv-SE" sz="7200" dirty="0" smtClean="0">
                <a:solidFill>
                  <a:prstClr val="black"/>
                </a:solidFill>
              </a:rPr>
              <a:t>Fel</a:t>
            </a:r>
            <a:endParaRPr lang="sv-SE" sz="7200" dirty="0">
              <a:solidFill>
                <a:prstClr val="black"/>
              </a:solidFill>
            </a:endParaRPr>
          </a:p>
        </p:txBody>
      </p:sp>
      <p:sp>
        <p:nvSpPr>
          <p:cNvPr id="9" name="Rektangel 8"/>
          <p:cNvSpPr/>
          <p:nvPr/>
        </p:nvSpPr>
        <p:spPr>
          <a:xfrm>
            <a:off x="1249866" y="423234"/>
            <a:ext cx="9528506" cy="523220"/>
          </a:xfrm>
          <a:prstGeom prst="rect">
            <a:avLst/>
          </a:prstGeom>
        </p:spPr>
        <p:txBody>
          <a:bodyPr wrap="none">
            <a:spAutoFit/>
          </a:bodyPr>
          <a:lstStyle/>
          <a:p>
            <a:pPr algn="ctr">
              <a:spcAft>
                <a:spcPts val="0"/>
              </a:spcAft>
            </a:pPr>
            <a:r>
              <a:rPr lang="sv-SE" sz="2800" b="1" dirty="0" smtClean="0">
                <a:latin typeface="Cambria" panose="02040503050406030204" pitchFamily="18" charset="0"/>
                <a:ea typeface="Calibri" panose="020F0502020204030204" pitchFamily="34" charset="0"/>
                <a:cs typeface="Times New Roman" panose="02020603050405020304" pitchFamily="18" charset="0"/>
              </a:rPr>
              <a:t>Föryngring av tall i inre upptagningsområde (200-500m)</a:t>
            </a:r>
            <a:endParaRPr lang="sv-SE"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54320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500" fill="hold"/>
                                        <p:tgtEl>
                                          <p:spTgt spid="12"/>
                                        </p:tgtEl>
                                        <p:attrNameLst>
                                          <p:attrName>ppt_w</p:attrName>
                                        </p:attrNameLst>
                                      </p:cBhvr>
                                      <p:tavLst>
                                        <p:tav tm="0">
                                          <p:val>
                                            <p:fltVal val="0"/>
                                          </p:val>
                                        </p:tav>
                                        <p:tav tm="100000">
                                          <p:val>
                                            <p:strVal val="#ppt_w"/>
                                          </p:val>
                                        </p:tav>
                                      </p:tavLst>
                                    </p:anim>
                                    <p:anim calcmode="lin" valueType="num">
                                      <p:cBhvr>
                                        <p:cTn id="15" dur="500" fill="hold"/>
                                        <p:tgtEl>
                                          <p:spTgt spid="12"/>
                                        </p:tgtEl>
                                        <p:attrNameLst>
                                          <p:attrName>ppt_h</p:attrName>
                                        </p:attrNameLst>
                                      </p:cBhvr>
                                      <p:tavLst>
                                        <p:tav tm="0">
                                          <p:val>
                                            <p:fltVal val="0"/>
                                          </p:val>
                                        </p:tav>
                                        <p:tav tm="100000">
                                          <p:val>
                                            <p:strVal val="#ppt_h"/>
                                          </p:val>
                                        </p:tav>
                                      </p:tavLst>
                                    </p:anim>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p:cTn id="21" dur="500" fill="hold"/>
                                        <p:tgtEl>
                                          <p:spTgt spid="13"/>
                                        </p:tgtEl>
                                        <p:attrNameLst>
                                          <p:attrName>ppt_w</p:attrName>
                                        </p:attrNameLst>
                                      </p:cBhvr>
                                      <p:tavLst>
                                        <p:tav tm="0">
                                          <p:val>
                                            <p:fltVal val="0"/>
                                          </p:val>
                                        </p:tav>
                                        <p:tav tm="100000">
                                          <p:val>
                                            <p:strVal val="#ppt_w"/>
                                          </p:val>
                                        </p:tav>
                                      </p:tavLst>
                                    </p:anim>
                                    <p:anim calcmode="lin" valueType="num">
                                      <p:cBhvr>
                                        <p:cTn id="22" dur="500" fill="hold"/>
                                        <p:tgtEl>
                                          <p:spTgt spid="13"/>
                                        </p:tgtEl>
                                        <p:attrNameLst>
                                          <p:attrName>ppt_h</p:attrName>
                                        </p:attrNameLst>
                                      </p:cBhvr>
                                      <p:tavLst>
                                        <p:tav tm="0">
                                          <p:val>
                                            <p:fltVal val="0"/>
                                          </p:val>
                                        </p:tav>
                                        <p:tav tm="100000">
                                          <p:val>
                                            <p:strVal val="#ppt_h"/>
                                          </p:val>
                                        </p:tav>
                                      </p:tavLst>
                                    </p:anim>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13"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Christer\Desktop\DSC_000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ubrik 1"/>
          <p:cNvSpPr>
            <a:spLocks noGrp="1"/>
          </p:cNvSpPr>
          <p:nvPr>
            <p:ph type="title"/>
          </p:nvPr>
        </p:nvSpPr>
        <p:spPr>
          <a:xfrm>
            <a:off x="0" y="0"/>
            <a:ext cx="12192000" cy="988290"/>
          </a:xfrm>
          <a:gradFill flip="none" rotWithShape="1">
            <a:gsLst>
              <a:gs pos="0">
                <a:schemeClr val="accent3">
                  <a:lumMod val="67000"/>
                </a:schemeClr>
              </a:gs>
              <a:gs pos="48000">
                <a:schemeClr val="accent3">
                  <a:lumMod val="97000"/>
                  <a:lumOff val="3000"/>
                </a:schemeClr>
              </a:gs>
              <a:gs pos="100000">
                <a:schemeClr val="accent3">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pPr>
              <a:spcAft>
                <a:spcPts val="0"/>
              </a:spcAft>
            </a:pPr>
            <a:r>
              <a:rPr lang="sv-SE" sz="3100" b="1" dirty="0">
                <a:latin typeface="Cambria" panose="02040503050406030204" pitchFamily="18" charset="0"/>
                <a:ea typeface="Calibri" panose="020F0502020204030204" pitchFamily="34" charset="0"/>
                <a:cs typeface="Times New Roman" panose="02020603050405020304" pitchFamily="18" charset="0"/>
              </a:rPr>
              <a:t>Förslag kring ambitiösa skogsbruksåtgärder som gynnar tjädern </a:t>
            </a:r>
            <a:endParaRPr lang="sv-SE" dirty="0"/>
          </a:p>
        </p:txBody>
      </p:sp>
    </p:spTree>
    <p:extLst>
      <p:ext uri="{BB962C8B-B14F-4D97-AF65-F5344CB8AC3E}">
        <p14:creationId xmlns:p14="http://schemas.microsoft.com/office/powerpoint/2010/main" val="4698094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b="1" dirty="0">
                <a:latin typeface="Cambria" panose="02040503050406030204" pitchFamily="18" charset="0"/>
                <a:ea typeface="Calibri" panose="020F0502020204030204" pitchFamily="34" charset="0"/>
                <a:cs typeface="Times New Roman" panose="02020603050405020304" pitchFamily="18" charset="0"/>
              </a:rPr>
              <a:t>Förslag kring ambitiösa skogsbruksåtgärder som gynnar tjädern </a:t>
            </a:r>
            <a:endParaRPr lang="sv-SE" dirty="0"/>
          </a:p>
        </p:txBody>
      </p:sp>
      <p:sp>
        <p:nvSpPr>
          <p:cNvPr id="3" name="Rektangel 2"/>
          <p:cNvSpPr/>
          <p:nvPr/>
        </p:nvSpPr>
        <p:spPr>
          <a:xfrm>
            <a:off x="1145309" y="1805456"/>
            <a:ext cx="9901382" cy="4834144"/>
          </a:xfrm>
          <a:prstGeom prst="rect">
            <a:avLst/>
          </a:prstGeom>
        </p:spPr>
        <p:txBody>
          <a:bodyPr wrap="square">
            <a:spAutoFit/>
          </a:bodyPr>
          <a:lstStyle/>
          <a:p>
            <a:pPr>
              <a:lnSpc>
                <a:spcPct val="107000"/>
              </a:lnSpc>
              <a:spcAft>
                <a:spcPts val="0"/>
              </a:spcAft>
            </a:pPr>
            <a:r>
              <a:rPr lang="sv-SE" dirty="0">
                <a:latin typeface="Cambria" panose="02040503050406030204" pitchFamily="18" charset="0"/>
                <a:ea typeface="Calibri" panose="020F0502020204030204" pitchFamily="34" charset="0"/>
                <a:cs typeface="Calibri" panose="020F0502020204030204" pitchFamily="34" charset="0"/>
              </a:rPr>
              <a:t>Alla förslag, nedan, är variationer på samma tema, att uppnå så stor skiktning som möjligt på den givna ytan. På följande sida finns bilder som illustrerar varje förslag.</a:t>
            </a:r>
            <a:endParaRPr lang="sv-SE"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sv-SE" dirty="0">
                <a:latin typeface="Cambria" panose="02040503050406030204" pitchFamily="18" charset="0"/>
                <a:ea typeface="Calibri" panose="020F0502020204030204" pitchFamily="34" charset="0"/>
                <a:cs typeface="Calibri" panose="020F0502020204030204" pitchFamily="34" charset="0"/>
              </a:rPr>
              <a:t> </a:t>
            </a: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sv-SE" dirty="0">
                <a:latin typeface="Cambria" panose="02040503050406030204" pitchFamily="18" charset="0"/>
                <a:ea typeface="Calibri" panose="020F0502020204030204" pitchFamily="34" charset="0"/>
                <a:cs typeface="Calibri" panose="020F0502020204030204" pitchFamily="34" charset="0"/>
              </a:rPr>
              <a:t>På näringsfattiga marker som domineras av tall, är granen viktig att spara, för att inte skapa för enformig biotop. Dessa marker kan sakna blåbärsris och bestå av lav/ljungvegetation. </a:t>
            </a: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sv-SE" dirty="0">
                <a:latin typeface="Cambria" panose="02040503050406030204" pitchFamily="18" charset="0"/>
                <a:ea typeface="Calibri" panose="020F0502020204030204" pitchFamily="34" charset="0"/>
                <a:cs typeface="Calibri" panose="020F0502020204030204" pitchFamily="34" charset="0"/>
              </a:rPr>
              <a:t>På medelgoda marker finns förutsättning för mer skiktad barrblandskog och blåbärsris. Denna skiktning blir då mycket viktig att spara och underhålla. Inväxning av gran blir sällan ett problem utan en tillgång, på dessa marker så länge de är </a:t>
            </a:r>
            <a:r>
              <a:rPr lang="sv-SE" dirty="0" err="1">
                <a:latin typeface="Cambria" panose="02040503050406030204" pitchFamily="18" charset="0"/>
                <a:ea typeface="Calibri" panose="020F0502020204030204" pitchFamily="34" charset="0"/>
                <a:cs typeface="Calibri" panose="020F0502020204030204" pitchFamily="34" charset="0"/>
              </a:rPr>
              <a:t>talldominerade</a:t>
            </a:r>
            <a:r>
              <a:rPr lang="sv-SE" dirty="0">
                <a:latin typeface="Cambria" panose="02040503050406030204" pitchFamily="18" charset="0"/>
                <a:ea typeface="Calibri" panose="020F0502020204030204" pitchFamily="34" charset="0"/>
                <a:cs typeface="Calibri" panose="020F0502020204030204" pitchFamily="34" charset="0"/>
              </a:rPr>
              <a:t>.</a:t>
            </a: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sv-SE" dirty="0">
                <a:latin typeface="Cambria" panose="02040503050406030204" pitchFamily="18" charset="0"/>
                <a:ea typeface="Calibri" panose="020F0502020204030204" pitchFamily="34" charset="0"/>
                <a:cs typeface="Calibri" panose="020F0502020204030204" pitchFamily="34" charset="0"/>
              </a:rPr>
              <a:t>På näringsrikare marker kan inväxning av gran skapa problem med </a:t>
            </a:r>
            <a:r>
              <a:rPr lang="sv-SE" dirty="0" err="1">
                <a:latin typeface="Cambria" panose="02040503050406030204" pitchFamily="18" charset="0"/>
                <a:ea typeface="Calibri" panose="020F0502020204030204" pitchFamily="34" charset="0"/>
                <a:cs typeface="Calibri" panose="020F0502020204030204" pitchFamily="34" charset="0"/>
              </a:rPr>
              <a:t>utskuggning</a:t>
            </a:r>
            <a:r>
              <a:rPr lang="sv-SE" dirty="0">
                <a:latin typeface="Cambria" panose="02040503050406030204" pitchFamily="18" charset="0"/>
                <a:ea typeface="Calibri" panose="020F0502020204030204" pitchFamily="34" charset="0"/>
                <a:cs typeface="Calibri" panose="020F0502020204030204" pitchFamily="34" charset="0"/>
              </a:rPr>
              <a:t> av blåbärsris och dåligt med fält/buskvegetation. Plockhuggning av gran och/eller skapande av luckor, genom att ta bort fr.a. gran kan då utföras. Spara så mycket som möjligt av tallen. </a:t>
            </a:r>
            <a:endParaRPr lang="sv-SE" dirty="0" smtClean="0">
              <a:latin typeface="Cambria" panose="02040503050406030204" pitchFamily="18" charset="0"/>
              <a:ea typeface="Calibri" panose="020F0502020204030204" pitchFamily="34" charset="0"/>
              <a:cs typeface="Calibri" panose="020F0502020204030204" pitchFamily="34" charset="0"/>
            </a:endParaRPr>
          </a:p>
          <a:p>
            <a:pPr marL="342900" lvl="0" indent="-342900">
              <a:lnSpc>
                <a:spcPct val="107000"/>
              </a:lnSpc>
              <a:spcAft>
                <a:spcPts val="0"/>
              </a:spcAft>
              <a:buFont typeface="Wingdings" panose="05000000000000000000" pitchFamily="2" charset="2"/>
              <a:buChar char=""/>
            </a:pPr>
            <a:endParaRPr lang="sv-SE" dirty="0">
              <a:latin typeface="Cambria" panose="02040503050406030204" pitchFamily="18" charset="0"/>
              <a:ea typeface="Calibri" panose="020F0502020204030204" pitchFamily="34" charset="0"/>
              <a:cs typeface="Calibri" panose="020F0502020204030204" pitchFamily="34" charset="0"/>
            </a:endParaRPr>
          </a:p>
          <a:p>
            <a:pPr>
              <a:lnSpc>
                <a:spcPct val="107000"/>
              </a:lnSpc>
            </a:pPr>
            <a:r>
              <a:rPr lang="sv-SE" dirty="0"/>
              <a:t>Optimala förhållanden för blåbärsris på </a:t>
            </a:r>
            <a:r>
              <a:rPr lang="sv-SE" dirty="0" err="1"/>
              <a:t>talldominerad</a:t>
            </a:r>
            <a:r>
              <a:rPr lang="sv-SE" dirty="0"/>
              <a:t> mark är ca 400-500 stammar per hektar. Innehåller biotopen stor andel gran krävs lägre antal stammar (250-300) per hektar. Antalet stammar är beräknade för fullvuxen skog och gäller inte yngre skogar och gallringsskogar.</a:t>
            </a:r>
          </a:p>
          <a:p>
            <a:pPr marL="342900" lvl="0" indent="-342900">
              <a:lnSpc>
                <a:spcPct val="107000"/>
              </a:lnSpc>
              <a:spcAft>
                <a:spcPts val="0"/>
              </a:spcAft>
              <a:buFont typeface="Wingdings" panose="05000000000000000000" pitchFamily="2" charset="2"/>
              <a:buChar char=""/>
            </a:pPr>
            <a:endParaRPr lang="sv-SE"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5805530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1108364" y="840518"/>
            <a:ext cx="4996873" cy="4834144"/>
          </a:xfrm>
          <a:prstGeom prst="rect">
            <a:avLst/>
          </a:prstGeom>
        </p:spPr>
        <p:txBody>
          <a:bodyPr wrap="square">
            <a:spAutoFit/>
          </a:bodyPr>
          <a:lstStyle/>
          <a:p>
            <a:pPr>
              <a:lnSpc>
                <a:spcPct val="107000"/>
              </a:lnSpc>
              <a:spcAft>
                <a:spcPts val="0"/>
              </a:spcAft>
            </a:pPr>
            <a:r>
              <a:rPr lang="sv-SE" b="1" dirty="0">
                <a:latin typeface="Cambria" panose="02040503050406030204" pitchFamily="18" charset="0"/>
                <a:ea typeface="Calibri" panose="020F0502020204030204" pitchFamily="34" charset="0"/>
                <a:cs typeface="Calibri" panose="020F0502020204030204" pitchFamily="34" charset="0"/>
              </a:rPr>
              <a:t>A: Äldre </a:t>
            </a:r>
            <a:r>
              <a:rPr lang="sv-SE" b="1" dirty="0" err="1">
                <a:latin typeface="Cambria" panose="02040503050406030204" pitchFamily="18" charset="0"/>
                <a:ea typeface="Calibri" panose="020F0502020204030204" pitchFamily="34" charset="0"/>
                <a:cs typeface="Calibri" panose="020F0502020204030204" pitchFamily="34" charset="0"/>
              </a:rPr>
              <a:t>talldominerad</a:t>
            </a:r>
            <a:r>
              <a:rPr lang="sv-SE" b="1" dirty="0">
                <a:latin typeface="Cambria" panose="02040503050406030204" pitchFamily="18" charset="0"/>
                <a:ea typeface="Calibri" panose="020F0502020204030204" pitchFamily="34" charset="0"/>
                <a:cs typeface="Calibri" panose="020F0502020204030204" pitchFamily="34" charset="0"/>
              </a:rPr>
              <a:t> skog 90-100 % tall.</a:t>
            </a:r>
            <a:r>
              <a:rPr lang="sv-SE" dirty="0">
                <a:latin typeface="Cambria" panose="02040503050406030204" pitchFamily="18" charset="0"/>
                <a:ea typeface="Calibri" panose="020F0502020204030204" pitchFamily="34" charset="0"/>
                <a:cs typeface="Calibri" panose="020F0502020204030204" pitchFamily="34" charset="0"/>
              </a:rPr>
              <a:t>                                                                                              Ingen eller mycket liten skiktning av gran. Blåbärsris, lav- eller hällmarksmiljöer</a:t>
            </a:r>
            <a:r>
              <a:rPr lang="sv-SE" dirty="0" smtClean="0">
                <a:latin typeface="Cambria" panose="02040503050406030204" pitchFamily="18" charset="0"/>
                <a:ea typeface="Calibri" panose="020F0502020204030204" pitchFamily="34" charset="0"/>
                <a:cs typeface="Calibri" panose="020F0502020204030204" pitchFamily="34" charset="0"/>
              </a:rPr>
              <a:t>.</a:t>
            </a:r>
          </a:p>
          <a:p>
            <a:pPr>
              <a:lnSpc>
                <a:spcPct val="107000"/>
              </a:lnSpc>
              <a:spcAft>
                <a:spcPts val="0"/>
              </a:spcAft>
            </a:pP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sv-SE" dirty="0">
                <a:latin typeface="Cambria" panose="02040503050406030204" pitchFamily="18" charset="0"/>
                <a:ea typeface="Calibri" panose="020F0502020204030204" pitchFamily="34" charset="0"/>
                <a:cs typeface="Calibri" panose="020F0502020204030204" pitchFamily="34" charset="0"/>
              </a:rPr>
              <a:t>A1: Hällmarksmiljöer bör helt lämnas som NO (naturvård orörd). Dessa faller inom målbilden för äldre hällmarkstallskog och skall alltid lämnas</a:t>
            </a:r>
            <a:r>
              <a:rPr lang="sv-SE" dirty="0" smtClean="0">
                <a:latin typeface="Cambria" panose="02040503050406030204" pitchFamily="18" charset="0"/>
                <a:ea typeface="Calibri" panose="020F0502020204030204" pitchFamily="34" charset="0"/>
                <a:cs typeface="Calibri" panose="020F0502020204030204" pitchFamily="34" charset="0"/>
              </a:rPr>
              <a:t>.</a:t>
            </a:r>
          </a:p>
          <a:p>
            <a:pPr lvl="0">
              <a:lnSpc>
                <a:spcPct val="107000"/>
              </a:lnSpc>
              <a:spcAft>
                <a:spcPts val="0"/>
              </a:spcAft>
            </a:pPr>
            <a:endParaRPr lang="sv-SE" dirty="0" smtClean="0">
              <a:latin typeface="Cambria" panose="02040503050406030204" pitchFamily="18" charset="0"/>
              <a:ea typeface="Calibri" panose="020F0502020204030204" pitchFamily="34" charset="0"/>
              <a:cs typeface="Calibri" panose="020F0502020204030204" pitchFamily="34" charset="0"/>
            </a:endParaRPr>
          </a:p>
          <a:p>
            <a:pPr lvl="0">
              <a:lnSpc>
                <a:spcPct val="107000"/>
              </a:lnSpc>
              <a:spcAft>
                <a:spcPts val="0"/>
              </a:spcAft>
            </a:pP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sv-SE" dirty="0">
                <a:latin typeface="Cambria" panose="02040503050406030204" pitchFamily="18" charset="0"/>
                <a:ea typeface="Calibri" panose="020F0502020204030204" pitchFamily="34" charset="0"/>
                <a:cs typeface="Calibri" panose="020F0502020204030204" pitchFamily="34" charset="0"/>
              </a:rPr>
              <a:t>A2: Träd på blåbärsrismarker kan </a:t>
            </a:r>
            <a:r>
              <a:rPr lang="sv-SE" dirty="0" err="1">
                <a:latin typeface="Cambria" panose="02040503050406030204" pitchFamily="18" charset="0"/>
                <a:ea typeface="Calibri" panose="020F0502020204030204" pitchFamily="34" charset="0"/>
                <a:cs typeface="Calibri" panose="020F0502020204030204" pitchFamily="34" charset="0"/>
              </a:rPr>
              <a:t>plockhuggas</a:t>
            </a:r>
            <a:r>
              <a:rPr lang="sv-SE" dirty="0">
                <a:latin typeface="Cambria" panose="02040503050406030204" pitchFamily="18" charset="0"/>
                <a:ea typeface="Calibri" panose="020F0502020204030204" pitchFamily="34" charset="0"/>
                <a:cs typeface="Calibri" panose="020F0502020204030204" pitchFamily="34" charset="0"/>
              </a:rPr>
              <a:t> inom inre upptagningsområdet, eller föryngras genom att maximalt 0,25 ha stora luckor tas upp (50 x  50m). Det är positivt med </a:t>
            </a:r>
            <a:r>
              <a:rPr lang="sv-SE" dirty="0" err="1">
                <a:latin typeface="Cambria" panose="02040503050406030204" pitchFamily="18" charset="0"/>
                <a:ea typeface="Calibri" panose="020F0502020204030204" pitchFamily="34" charset="0"/>
                <a:cs typeface="Calibri" panose="020F0502020204030204" pitchFamily="34" charset="0"/>
              </a:rPr>
              <a:t>luckhuggning</a:t>
            </a:r>
            <a:r>
              <a:rPr lang="sv-SE" dirty="0">
                <a:latin typeface="Cambria" panose="02040503050406030204" pitchFamily="18" charset="0"/>
                <a:ea typeface="Calibri" panose="020F0502020204030204" pitchFamily="34" charset="0"/>
                <a:cs typeface="Calibri" panose="020F0502020204030204" pitchFamily="34" charset="0"/>
              </a:rPr>
              <a:t> då uppväxande skog bidrar till en ökad skiktning.</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Bildobjekt 4"/>
          <p:cNvPicPr>
            <a:picLocks noChangeAspect="1"/>
          </p:cNvPicPr>
          <p:nvPr/>
        </p:nvPicPr>
        <p:blipFill>
          <a:blip r:embed="rId2"/>
          <a:stretch>
            <a:fillRect/>
          </a:stretch>
        </p:blipFill>
        <p:spPr>
          <a:xfrm>
            <a:off x="7102869" y="0"/>
            <a:ext cx="4377930" cy="3288145"/>
          </a:xfrm>
          <a:prstGeom prst="rect">
            <a:avLst/>
          </a:prstGeom>
        </p:spPr>
      </p:pic>
      <p:pic>
        <p:nvPicPr>
          <p:cNvPr id="6" name="Bildobjekt 5"/>
          <p:cNvPicPr>
            <a:picLocks noChangeAspect="1"/>
          </p:cNvPicPr>
          <p:nvPr/>
        </p:nvPicPr>
        <p:blipFill>
          <a:blip r:embed="rId3"/>
          <a:stretch>
            <a:fillRect/>
          </a:stretch>
        </p:blipFill>
        <p:spPr>
          <a:xfrm>
            <a:off x="7102869" y="3495132"/>
            <a:ext cx="4377930" cy="3283448"/>
          </a:xfrm>
          <a:prstGeom prst="rect">
            <a:avLst/>
          </a:prstGeom>
        </p:spPr>
      </p:pic>
      <p:cxnSp>
        <p:nvCxnSpPr>
          <p:cNvPr id="8" name="Rak pilkoppling 7"/>
          <p:cNvCxnSpPr/>
          <p:nvPr/>
        </p:nvCxnSpPr>
        <p:spPr>
          <a:xfrm flipV="1">
            <a:off x="5938982" y="2475345"/>
            <a:ext cx="785091" cy="9237"/>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cxnSp>
        <p:nvCxnSpPr>
          <p:cNvPr id="9" name="Rak pilkoppling 8"/>
          <p:cNvCxnSpPr/>
          <p:nvPr/>
        </p:nvCxnSpPr>
        <p:spPr>
          <a:xfrm flipV="1">
            <a:off x="5938981" y="4946072"/>
            <a:ext cx="785091" cy="9237"/>
          </a:xfrm>
          <a:prstGeom prst="straightConnector1">
            <a:avLst/>
          </a:prstGeom>
          <a:ln w="76200">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950711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701964" y="905165"/>
            <a:ext cx="3999345" cy="4537781"/>
          </a:xfrm>
          <a:prstGeom prst="rect">
            <a:avLst/>
          </a:prstGeom>
        </p:spPr>
        <p:txBody>
          <a:bodyPr wrap="square">
            <a:spAutoFit/>
          </a:bodyPr>
          <a:lstStyle/>
          <a:p>
            <a:pPr>
              <a:lnSpc>
                <a:spcPct val="107000"/>
              </a:lnSpc>
              <a:spcAft>
                <a:spcPts val="0"/>
              </a:spcAft>
            </a:pPr>
            <a:r>
              <a:rPr lang="sv-SE" b="1" dirty="0">
                <a:latin typeface="Cambria" panose="02040503050406030204" pitchFamily="18" charset="0"/>
                <a:ea typeface="Calibri" panose="020F0502020204030204" pitchFamily="34" charset="0"/>
                <a:cs typeface="Calibri" panose="020F0502020204030204" pitchFamily="34" charset="0"/>
              </a:rPr>
              <a:t>B: </a:t>
            </a:r>
            <a:r>
              <a:rPr lang="sv-SE" b="1" dirty="0" smtClean="0">
                <a:latin typeface="Cambria" panose="02040503050406030204" pitchFamily="18" charset="0"/>
                <a:ea typeface="Calibri" panose="020F0502020204030204" pitchFamily="34" charset="0"/>
                <a:cs typeface="Calibri" panose="020F0502020204030204" pitchFamily="34" charset="0"/>
              </a:rPr>
              <a:t>   </a:t>
            </a:r>
            <a:r>
              <a:rPr lang="sv-SE" b="1" dirty="0" err="1" smtClean="0">
                <a:latin typeface="Cambria" panose="02040503050406030204" pitchFamily="18" charset="0"/>
                <a:ea typeface="Calibri" panose="020F0502020204030204" pitchFamily="34" charset="0"/>
                <a:cs typeface="Calibri" panose="020F0502020204030204" pitchFamily="34" charset="0"/>
              </a:rPr>
              <a:t>Talldominerad</a:t>
            </a:r>
            <a:r>
              <a:rPr lang="sv-SE" b="1" dirty="0" smtClean="0">
                <a:latin typeface="Cambria" panose="02040503050406030204" pitchFamily="18" charset="0"/>
                <a:ea typeface="Calibri" panose="020F0502020204030204" pitchFamily="34" charset="0"/>
                <a:cs typeface="Calibri" panose="020F0502020204030204" pitchFamily="34" charset="0"/>
              </a:rPr>
              <a:t> </a:t>
            </a:r>
            <a:r>
              <a:rPr lang="sv-SE" b="1" dirty="0">
                <a:latin typeface="Cambria" panose="02040503050406030204" pitchFamily="18" charset="0"/>
                <a:ea typeface="Calibri" panose="020F0502020204030204" pitchFamily="34" charset="0"/>
                <a:cs typeface="Calibri" panose="020F0502020204030204" pitchFamily="34" charset="0"/>
              </a:rPr>
              <a:t>barrblandskog (60)-70-80 % tall, med underväxt/inslag av gran</a:t>
            </a:r>
            <a:r>
              <a:rPr lang="sv-SE" dirty="0">
                <a:latin typeface="Cambria" panose="02040503050406030204" pitchFamily="18" charset="0"/>
                <a:ea typeface="Calibri" panose="020F0502020204030204" pitchFamily="34" charset="0"/>
                <a:cs typeface="Calibri" panose="020F0502020204030204" pitchFamily="34" charset="0"/>
              </a:rPr>
              <a:t>               Skapar en skiktad struktur, ofta på mark med blåbärsris. </a:t>
            </a:r>
            <a:endParaRPr lang="sv-SE" dirty="0" smtClean="0">
              <a:latin typeface="Cambria" panose="02040503050406030204" pitchFamily="18" charset="0"/>
              <a:ea typeface="Calibri" panose="020F0502020204030204" pitchFamily="34" charset="0"/>
              <a:cs typeface="Calibri" panose="020F0502020204030204" pitchFamily="34" charset="0"/>
            </a:endParaRPr>
          </a:p>
          <a:p>
            <a:pPr>
              <a:lnSpc>
                <a:spcPct val="107000"/>
              </a:lnSpc>
              <a:spcAft>
                <a:spcPts val="0"/>
              </a:spcAft>
            </a:pP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Symbol" panose="05050102010706020507" pitchFamily="18" charset="2"/>
              <a:buChar char=""/>
            </a:pPr>
            <a:r>
              <a:rPr lang="sv-SE" dirty="0">
                <a:latin typeface="Cambria" panose="02040503050406030204" pitchFamily="18" charset="0"/>
                <a:ea typeface="Calibri" panose="020F0502020204030204" pitchFamily="34" charset="0"/>
                <a:cs typeface="Calibri" panose="020F0502020204030204" pitchFamily="34" charset="0"/>
              </a:rPr>
              <a:t>Lämnas helt inom inre upptagningsområde och helst även inom hela upptagningsområdet. Detta är optimala tjädermiljöer som används året runt,. </a:t>
            </a:r>
            <a:endParaRPr lang="sv-SE" dirty="0" smtClean="0">
              <a:latin typeface="Cambria" panose="02040503050406030204" pitchFamily="18" charset="0"/>
              <a:ea typeface="Calibri" panose="020F0502020204030204" pitchFamily="34" charset="0"/>
              <a:cs typeface="Calibri" panose="020F0502020204030204" pitchFamily="34" charset="0"/>
            </a:endParaRPr>
          </a:p>
          <a:p>
            <a:pPr marL="342900" lvl="0" indent="-342900">
              <a:lnSpc>
                <a:spcPct val="107000"/>
              </a:lnSpc>
              <a:spcAft>
                <a:spcPts val="0"/>
              </a:spcAft>
              <a:buFont typeface="Symbol" panose="05050102010706020507" pitchFamily="18" charset="2"/>
              <a:buChar char=""/>
            </a:pPr>
            <a:r>
              <a:rPr lang="sv-SE" dirty="0" smtClean="0">
                <a:latin typeface="Cambria" panose="02040503050406030204" pitchFamily="18" charset="0"/>
                <a:ea typeface="Calibri" panose="020F0502020204030204" pitchFamily="34" charset="0"/>
                <a:cs typeface="Calibri" panose="020F0502020204030204" pitchFamily="34" charset="0"/>
              </a:rPr>
              <a:t>Finns </a:t>
            </a:r>
            <a:r>
              <a:rPr lang="sv-SE" dirty="0">
                <a:latin typeface="Cambria" panose="02040503050406030204" pitchFamily="18" charset="0"/>
                <a:ea typeface="Calibri" panose="020F0502020204030204" pitchFamily="34" charset="0"/>
                <a:cs typeface="Calibri" panose="020F0502020204030204" pitchFamily="34" charset="0"/>
              </a:rPr>
              <a:t>det risk för mycket inväxning av gran kan plockhuggning av gran utföras för att behålla blåbärsriset. Lämna en del tätare områden.</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Bildobjekt 2"/>
          <p:cNvPicPr>
            <a:picLocks noChangeAspect="1"/>
          </p:cNvPicPr>
          <p:nvPr/>
        </p:nvPicPr>
        <p:blipFill>
          <a:blip r:embed="rId2"/>
          <a:stretch>
            <a:fillRect/>
          </a:stretch>
        </p:blipFill>
        <p:spPr>
          <a:xfrm>
            <a:off x="5479255" y="905165"/>
            <a:ext cx="6614221" cy="4960666"/>
          </a:xfrm>
          <a:prstGeom prst="rect">
            <a:avLst/>
          </a:prstGeom>
        </p:spPr>
      </p:pic>
    </p:spTree>
    <p:extLst>
      <p:ext uri="{BB962C8B-B14F-4D97-AF65-F5344CB8AC3E}">
        <p14:creationId xmlns:p14="http://schemas.microsoft.com/office/powerpoint/2010/main" val="28262709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87927" y="383855"/>
            <a:ext cx="5144655" cy="6019597"/>
          </a:xfrm>
          <a:prstGeom prst="rect">
            <a:avLst/>
          </a:prstGeom>
        </p:spPr>
        <p:txBody>
          <a:bodyPr wrap="square">
            <a:spAutoFit/>
          </a:bodyPr>
          <a:lstStyle/>
          <a:p>
            <a:pPr>
              <a:lnSpc>
                <a:spcPct val="107000"/>
              </a:lnSpc>
              <a:spcAft>
                <a:spcPts val="0"/>
              </a:spcAft>
            </a:pPr>
            <a:r>
              <a:rPr lang="sv-SE" b="1" dirty="0">
                <a:latin typeface="Cambria" panose="02040503050406030204" pitchFamily="18" charset="0"/>
                <a:ea typeface="Calibri" panose="020F0502020204030204" pitchFamily="34" charset="0"/>
                <a:cs typeface="Calibri" panose="020F0502020204030204" pitchFamily="34" charset="0"/>
              </a:rPr>
              <a:t>C: </a:t>
            </a:r>
            <a:r>
              <a:rPr lang="sv-SE" b="1" dirty="0" smtClean="0">
                <a:latin typeface="Cambria" panose="02040503050406030204" pitchFamily="18" charset="0"/>
                <a:ea typeface="Calibri" panose="020F0502020204030204" pitchFamily="34" charset="0"/>
                <a:cs typeface="Calibri" panose="020F0502020204030204" pitchFamily="34" charset="0"/>
              </a:rPr>
              <a:t>   Grandominerad </a:t>
            </a:r>
            <a:r>
              <a:rPr lang="sv-SE" b="1" dirty="0">
                <a:latin typeface="Cambria" panose="02040503050406030204" pitchFamily="18" charset="0"/>
                <a:ea typeface="Calibri" panose="020F0502020204030204" pitchFamily="34" charset="0"/>
                <a:cs typeface="Calibri" panose="020F0502020204030204" pitchFamily="34" charset="0"/>
              </a:rPr>
              <a:t>barrblandskog med tall/gran - 40/60, 50/50  (60/40)</a:t>
            </a:r>
            <a:r>
              <a:rPr lang="sv-SE" dirty="0">
                <a:latin typeface="Cambria" panose="02040503050406030204" pitchFamily="18" charset="0"/>
                <a:ea typeface="Calibri" panose="020F0502020204030204" pitchFamily="34" charset="0"/>
                <a:cs typeface="Calibri" panose="020F0502020204030204" pitchFamily="34" charset="0"/>
              </a:rPr>
              <a:t>                                               Saknar helt eller delvis fältvegetation som är bortskuggad av gran. Granen kan växa i rena bestånd och delvis i skiktade bestånd som i B ovan. </a:t>
            </a:r>
            <a:endParaRPr lang="sv-SE" dirty="0" smtClean="0">
              <a:latin typeface="Cambria" panose="02040503050406030204" pitchFamily="18" charset="0"/>
              <a:ea typeface="Calibri" panose="020F0502020204030204" pitchFamily="34" charset="0"/>
              <a:cs typeface="Calibri" panose="020F0502020204030204" pitchFamily="34" charset="0"/>
            </a:endParaRPr>
          </a:p>
          <a:p>
            <a:pPr>
              <a:lnSpc>
                <a:spcPct val="107000"/>
              </a:lnSpc>
              <a:spcAft>
                <a:spcPts val="0"/>
              </a:spcAft>
            </a:pP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sv-SE" dirty="0">
                <a:latin typeface="Cambria" panose="02040503050406030204" pitchFamily="18" charset="0"/>
                <a:ea typeface="Calibri" panose="020F0502020204030204" pitchFamily="34" charset="0"/>
                <a:cs typeface="Calibri" panose="020F0502020204030204" pitchFamily="34" charset="0"/>
              </a:rPr>
              <a:t>I inre upptagningsområdet kan plockhuggning av gran alternativt skapande av maximalt 0,25 ha stora luckor skapas. Spara all underväxt, kjolgranar och löv om detta finns. Skapa en mosaik mellan tätare områden där det finns förutsättningar för detta, ofta i fuktigare områden, och glesare områden där blåbärsriset kan utvecklas. </a:t>
            </a: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sv-SE" dirty="0">
                <a:latin typeface="Cambria" panose="02040503050406030204" pitchFamily="18" charset="0"/>
                <a:ea typeface="Calibri" panose="020F0502020204030204" pitchFamily="34" charset="0"/>
                <a:cs typeface="Calibri" panose="020F0502020204030204" pitchFamily="34" charset="0"/>
              </a:rPr>
              <a:t>För rena granskogar eller uppvuxna granskogar som har högre andel gran än 60 % är istället möjligheten att glesa ut dessa och </a:t>
            </a:r>
            <a:r>
              <a:rPr lang="sv-SE" dirty="0" err="1">
                <a:latin typeface="Cambria" panose="02040503050406030204" pitchFamily="18" charset="0"/>
                <a:ea typeface="Calibri" panose="020F0502020204030204" pitchFamily="34" charset="0"/>
                <a:cs typeface="Calibri" panose="020F0502020204030204" pitchFamily="34" charset="0"/>
              </a:rPr>
              <a:t>överhålla</a:t>
            </a:r>
            <a:r>
              <a:rPr lang="sv-SE" dirty="0">
                <a:latin typeface="Cambria" panose="02040503050406030204" pitchFamily="18" charset="0"/>
                <a:ea typeface="Calibri" panose="020F0502020204030204" pitchFamily="34" charset="0"/>
                <a:cs typeface="Calibri" panose="020F0502020204030204" pitchFamily="34" charset="0"/>
              </a:rPr>
              <a:t> dessa i ålder. Ju tidigare utglesning desto snabbare kan blåbärsris utveckla skogen till blåbärsgranskog. </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Bildobjekt 2"/>
          <p:cNvPicPr>
            <a:picLocks noChangeAspect="1"/>
          </p:cNvPicPr>
          <p:nvPr/>
        </p:nvPicPr>
        <p:blipFill>
          <a:blip r:embed="rId2"/>
          <a:stretch>
            <a:fillRect/>
          </a:stretch>
        </p:blipFill>
        <p:spPr>
          <a:xfrm>
            <a:off x="5723466" y="1043708"/>
            <a:ext cx="6243782" cy="4682837"/>
          </a:xfrm>
          <a:prstGeom prst="rect">
            <a:avLst/>
          </a:prstGeom>
        </p:spPr>
      </p:pic>
    </p:spTree>
    <p:extLst>
      <p:ext uri="{BB962C8B-B14F-4D97-AF65-F5344CB8AC3E}">
        <p14:creationId xmlns:p14="http://schemas.microsoft.com/office/powerpoint/2010/main" val="322985114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489527" y="847765"/>
            <a:ext cx="4618182" cy="5368777"/>
          </a:xfrm>
          <a:prstGeom prst="rect">
            <a:avLst/>
          </a:prstGeom>
        </p:spPr>
        <p:txBody>
          <a:bodyPr wrap="square">
            <a:spAutoFit/>
          </a:bodyPr>
          <a:lstStyle/>
          <a:p>
            <a:pPr>
              <a:spcAft>
                <a:spcPts val="0"/>
              </a:spcAft>
            </a:pPr>
            <a:r>
              <a:rPr lang="sv-SE" b="1" dirty="0">
                <a:latin typeface="Calibri" panose="020F0502020204030204" pitchFamily="34" charset="0"/>
                <a:ea typeface="Calibri" panose="020F0502020204030204" pitchFamily="34" charset="0"/>
                <a:cs typeface="Times New Roman" panose="02020603050405020304" pitchFamily="18" charset="0"/>
              </a:rPr>
              <a:t>D: </a:t>
            </a:r>
            <a:r>
              <a:rPr lang="sv-SE" b="1" dirty="0" smtClean="0">
                <a:latin typeface="Calibri" panose="020F0502020204030204" pitchFamily="34" charset="0"/>
                <a:ea typeface="Calibri" panose="020F0502020204030204" pitchFamily="34" charset="0"/>
                <a:cs typeface="Times New Roman" panose="02020603050405020304" pitchFamily="18" charset="0"/>
              </a:rPr>
              <a:t>   Yngre </a:t>
            </a:r>
            <a:r>
              <a:rPr lang="sv-SE" b="1" dirty="0">
                <a:latin typeface="Calibri" panose="020F0502020204030204" pitchFamily="34" charset="0"/>
                <a:ea typeface="Calibri" panose="020F0502020204030204" pitchFamily="34" charset="0"/>
                <a:cs typeface="Times New Roman" panose="02020603050405020304" pitchFamily="18" charset="0"/>
              </a:rPr>
              <a:t>gallringsskog, som skall gallras. (</a:t>
            </a:r>
            <a:r>
              <a:rPr lang="sv-SE" b="1" dirty="0" err="1">
                <a:latin typeface="Calibri" panose="020F0502020204030204" pitchFamily="34" charset="0"/>
                <a:ea typeface="Calibri" panose="020F0502020204030204" pitchFamily="34" charset="0"/>
                <a:cs typeface="Times New Roman" panose="02020603050405020304" pitchFamily="18" charset="0"/>
              </a:rPr>
              <a:t>talldominerad</a:t>
            </a:r>
            <a:r>
              <a:rPr lang="sv-SE" b="1" dirty="0">
                <a:latin typeface="Calibri" panose="020F0502020204030204" pitchFamily="34" charset="0"/>
                <a:ea typeface="Calibri" panose="020F0502020204030204" pitchFamily="34" charset="0"/>
                <a:cs typeface="Times New Roman" panose="02020603050405020304" pitchFamily="18" charset="0"/>
              </a:rPr>
              <a:t> eller grandominerad</a:t>
            </a:r>
            <a:r>
              <a:rPr lang="sv-SE" b="1" dirty="0" smtClean="0">
                <a:latin typeface="Calibri" panose="020F0502020204030204" pitchFamily="34" charset="0"/>
                <a:ea typeface="Calibri" panose="020F0502020204030204" pitchFamily="34" charset="0"/>
                <a:cs typeface="Times New Roman" panose="02020603050405020304" pitchFamily="18" charset="0"/>
              </a:rPr>
              <a:t>)</a:t>
            </a:r>
          </a:p>
          <a:p>
            <a:pPr>
              <a:spcAft>
                <a:spcPts val="0"/>
              </a:spcAft>
            </a:pP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sv-SE" dirty="0">
                <a:latin typeface="Cambria" panose="02040503050406030204" pitchFamily="18" charset="0"/>
                <a:ea typeface="Calibri" panose="020F0502020204030204" pitchFamily="34" charset="0"/>
                <a:cs typeface="Calibri" panose="020F0502020204030204" pitchFamily="34" charset="0"/>
              </a:rPr>
              <a:t>Skapa skiktning i beståndet, skapa en mosaik mellan tätare områden där det finns förutsättningar för detta, ofta i fuktigare områden. Hårdare gallring i andra delar för att skapa förutsättningar för blåbärsriset. </a:t>
            </a:r>
            <a:endParaRPr lang="sv-SE"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sv-SE" dirty="0">
                <a:latin typeface="Cambria" panose="02040503050406030204" pitchFamily="18" charset="0"/>
                <a:ea typeface="Calibri" panose="020F0502020204030204" pitchFamily="34" charset="0"/>
                <a:cs typeface="Calibri" panose="020F0502020204030204" pitchFamily="34" charset="0"/>
              </a:rPr>
              <a:t>Undvik gallring med jämna avstånd mellan stammarna. Variera istället gruppvis, typiskt ca 0,3- 0,5 ha stora behandlingsenheter med mosaik av tätare/glesare ytor. Horisontell skiktning lika viktigt som vertikal skiktning. Utnyttja omgivningen, t.ex. öppna upp gläntor kring vissa strukturer t.ex. hällar och spara tätare vegetation i fuktstråk. </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Bildobjekt 2"/>
          <p:cNvPicPr>
            <a:picLocks noChangeAspect="1"/>
          </p:cNvPicPr>
          <p:nvPr/>
        </p:nvPicPr>
        <p:blipFill>
          <a:blip r:embed="rId2"/>
          <a:stretch>
            <a:fillRect/>
          </a:stretch>
        </p:blipFill>
        <p:spPr>
          <a:xfrm>
            <a:off x="5217680" y="873399"/>
            <a:ext cx="6754860" cy="5066145"/>
          </a:xfrm>
          <a:prstGeom prst="rect">
            <a:avLst/>
          </a:prstGeom>
        </p:spPr>
      </p:pic>
    </p:spTree>
    <p:extLst>
      <p:ext uri="{BB962C8B-B14F-4D97-AF65-F5344CB8AC3E}">
        <p14:creationId xmlns:p14="http://schemas.microsoft.com/office/powerpoint/2010/main" val="325188189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600365" y="1219281"/>
            <a:ext cx="3306618" cy="981423"/>
          </a:xfrm>
          <a:prstGeom prst="rect">
            <a:avLst/>
          </a:prstGeom>
        </p:spPr>
        <p:txBody>
          <a:bodyPr wrap="square">
            <a:spAutoFit/>
          </a:bodyPr>
          <a:lstStyle/>
          <a:p>
            <a:pPr>
              <a:lnSpc>
                <a:spcPct val="107000"/>
              </a:lnSpc>
              <a:spcAft>
                <a:spcPts val="0"/>
              </a:spcAft>
            </a:pPr>
            <a:r>
              <a:rPr lang="sv-SE" b="1" dirty="0">
                <a:latin typeface="Cambria" panose="02040503050406030204" pitchFamily="18" charset="0"/>
                <a:ea typeface="Calibri" panose="020F0502020204030204" pitchFamily="34" charset="0"/>
                <a:cs typeface="Calibri" panose="020F0502020204030204" pitchFamily="34" charset="0"/>
              </a:rPr>
              <a:t>E: Sumpskog (mossar)</a:t>
            </a:r>
            <a:r>
              <a:rPr lang="sv-SE" dirty="0">
                <a:latin typeface="Cambria" panose="02040503050406030204" pitchFamily="18" charset="0"/>
                <a:ea typeface="Calibri" panose="020F0502020204030204" pitchFamily="34" charset="0"/>
                <a:cs typeface="Calibri" panose="020F0502020204030204" pitchFamily="34" charset="0"/>
              </a:rPr>
              <a:t>  Lämnas alltid, i synnerhet inom det inre upptagningsområdet. </a:t>
            </a:r>
            <a:endParaRPr lang="sv-SE" dirty="0">
              <a:latin typeface="Calibri" panose="020F0502020204030204" pitchFamily="34" charset="0"/>
              <a:ea typeface="Calibri" panose="020F0502020204030204" pitchFamily="34" charset="0"/>
              <a:cs typeface="Times New Roman" panose="02020603050405020304" pitchFamily="18" charset="0"/>
            </a:endParaRPr>
          </a:p>
        </p:txBody>
      </p:sp>
      <p:pic>
        <p:nvPicPr>
          <p:cNvPr id="3" name="Bildobjekt 2"/>
          <p:cNvPicPr>
            <a:picLocks noChangeAspect="1"/>
          </p:cNvPicPr>
          <p:nvPr/>
        </p:nvPicPr>
        <p:blipFill>
          <a:blip r:embed="rId2"/>
          <a:stretch>
            <a:fillRect/>
          </a:stretch>
        </p:blipFill>
        <p:spPr>
          <a:xfrm>
            <a:off x="4654170" y="1219281"/>
            <a:ext cx="7223793" cy="5421663"/>
          </a:xfrm>
          <a:prstGeom prst="rect">
            <a:avLst/>
          </a:prstGeom>
        </p:spPr>
      </p:pic>
      <p:pic>
        <p:nvPicPr>
          <p:cNvPr id="4" name="Bildobjekt 3"/>
          <p:cNvPicPr>
            <a:picLocks noChangeAspect="1"/>
          </p:cNvPicPr>
          <p:nvPr/>
        </p:nvPicPr>
        <p:blipFill>
          <a:blip r:embed="rId3"/>
          <a:stretch>
            <a:fillRect/>
          </a:stretch>
        </p:blipFill>
        <p:spPr>
          <a:xfrm>
            <a:off x="315853" y="3425829"/>
            <a:ext cx="4089892" cy="3065210"/>
          </a:xfrm>
          <a:prstGeom prst="rect">
            <a:avLst/>
          </a:prstGeom>
        </p:spPr>
      </p:pic>
    </p:spTree>
    <p:extLst>
      <p:ext uri="{BB962C8B-B14F-4D97-AF65-F5344CB8AC3E}">
        <p14:creationId xmlns:p14="http://schemas.microsoft.com/office/powerpoint/2010/main" val="328698889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425</TotalTime>
  <Words>2445</Words>
  <Application>Microsoft Office PowerPoint</Application>
  <PresentationFormat>Bredbild</PresentationFormat>
  <Paragraphs>340</Paragraphs>
  <Slides>45</Slides>
  <Notes>8</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45</vt:i4>
      </vt:variant>
    </vt:vector>
  </HeadingPairs>
  <TitlesOfParts>
    <vt:vector size="54" baseType="lpstr">
      <vt:lpstr>Arial</vt:lpstr>
      <vt:lpstr>BentonSans-Regular</vt:lpstr>
      <vt:lpstr>Calibri</vt:lpstr>
      <vt:lpstr>Calibri Light</vt:lpstr>
      <vt:lpstr>Cambria</vt:lpstr>
      <vt:lpstr>Symbol</vt:lpstr>
      <vt:lpstr>Times New Roman</vt:lpstr>
      <vt:lpstr>Wingdings</vt:lpstr>
      <vt:lpstr>Office-tema</vt:lpstr>
      <vt:lpstr>PowerPoint-presentation</vt:lpstr>
      <vt:lpstr>PowerPoint-presentation</vt:lpstr>
      <vt:lpstr>Hur ser bra tjäderskogar ut?</vt:lpstr>
      <vt:lpstr>PowerPoint-presentation</vt:lpstr>
      <vt:lpstr>PowerPoint-presentation</vt:lpstr>
      <vt:lpstr>PowerPoint-presentation</vt:lpstr>
      <vt:lpstr>PowerPoint-presentation</vt:lpstr>
      <vt:lpstr>PowerPoint-presentation</vt:lpstr>
      <vt:lpstr>Metod att bedöma bra och dåliga tjäderskogar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Särskilt viktigt när det gäller tjäder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Gallring och luckhuggning i tjäderbiotoper </vt:lpstr>
      <vt:lpstr>PowerPoint-presentation</vt:lpstr>
      <vt:lpstr>PowerPoint-presentation</vt:lpstr>
      <vt:lpstr>PowerPoint-presentation</vt:lpstr>
      <vt:lpstr>PowerPoint-presentation</vt:lpstr>
      <vt:lpstr>PowerPoint-presentation</vt:lpstr>
      <vt:lpstr>Landskapsplanering i tjäderbiotoper </vt:lpstr>
      <vt:lpstr>PowerPoint-presentation</vt:lpstr>
      <vt:lpstr>PowerPoint-presentation</vt:lpstr>
      <vt:lpstr>Förslag kring ambitiösa skogsbruksåtgärder som gynnar tjädern </vt:lpstr>
      <vt:lpstr>Förslag kring ambitiösa skogsbruksåtgärder som gynnar tjädern </vt:lpstr>
      <vt:lpstr>PowerPoint-presentation</vt:lpstr>
      <vt:lpstr>PowerPoint-presentation</vt:lpstr>
      <vt:lpstr>PowerPoint-presentation</vt:lpstr>
      <vt:lpstr>PowerPoint-presentation</vt:lpstr>
      <vt:lpstr>PowerPoint-presentation</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Christer Johansson</dc:creator>
  <cp:lastModifiedBy>Christer Johansson</cp:lastModifiedBy>
  <cp:revision>47</cp:revision>
  <dcterms:created xsi:type="dcterms:W3CDTF">2021-08-27T15:08:47Z</dcterms:created>
  <dcterms:modified xsi:type="dcterms:W3CDTF">2021-09-08T09:16:35Z</dcterms:modified>
</cp:coreProperties>
</file>