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4"/>
  </p:notesMasterIdLst>
  <p:sldIdLst>
    <p:sldId id="257" r:id="rId2"/>
    <p:sldId id="258" r:id="rId3"/>
    <p:sldId id="260" r:id="rId4"/>
    <p:sldId id="259"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1" r:id="rId18"/>
    <p:sldId id="274" r:id="rId19"/>
    <p:sldId id="275" r:id="rId20"/>
    <p:sldId id="276" r:id="rId21"/>
    <p:sldId id="277" r:id="rId22"/>
    <p:sldId id="278" r:id="rId2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2B8A55-85D8-4F08-A843-B328131B280C}" type="datetimeFigureOut">
              <a:rPr lang="sv-SE" smtClean="0"/>
              <a:t>2021-09-08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F413EF-7A91-4398-9B52-F0C34CCE2569}" type="slidenum">
              <a:rPr lang="sv-SE" smtClean="0"/>
              <a:t>‹#›</a:t>
            </a:fld>
            <a:endParaRPr lang="sv-SE"/>
          </a:p>
        </p:txBody>
      </p:sp>
    </p:spTree>
    <p:extLst>
      <p:ext uri="{BB962C8B-B14F-4D97-AF65-F5344CB8AC3E}">
        <p14:creationId xmlns:p14="http://schemas.microsoft.com/office/powerpoint/2010/main" val="795024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Inga tjädrar i ungskogar i vårt område visar detta.</a:t>
            </a:r>
          </a:p>
          <a:p>
            <a:endParaRPr lang="sv-SE" sz="1200" kern="1200" dirty="0">
              <a:solidFill>
                <a:schemeClr val="tx1"/>
              </a:solidFill>
              <a:effectLst/>
              <a:latin typeface="+mn-lt"/>
              <a:ea typeface="+mn-ea"/>
              <a:cs typeface="+mn-cs"/>
            </a:endParaRPr>
          </a:p>
          <a:p>
            <a:r>
              <a:rPr lang="sv-SE" sz="1200" kern="1200" baseline="0" dirty="0">
                <a:solidFill>
                  <a:schemeClr val="tx1"/>
                </a:solidFill>
                <a:effectLst/>
                <a:latin typeface="+mn-lt"/>
                <a:ea typeface="+mn-ea"/>
                <a:cs typeface="+mn-cs"/>
              </a:rPr>
              <a:t>Fem års (2011-2015) heltäckande inventering av tjäderlekplatser (Lekplatsmiljöer i gamla ”tjäderhabitat” och i nya ”produktionshabitat”)</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Stabil- röd    Habitatöar (Källor) – Habitatet finns och tjädrarna finns,</a:t>
            </a:r>
            <a:r>
              <a:rPr lang="sv-SE" sz="1200" kern="1200" baseline="0" dirty="0">
                <a:solidFill>
                  <a:schemeClr val="tx1"/>
                </a:solidFill>
                <a:effectLst/>
                <a:latin typeface="+mn-lt"/>
                <a:ea typeface="+mn-ea"/>
                <a:cs typeface="+mn-cs"/>
              </a:rPr>
              <a:t> men är det tillräckligt för att spilla över till sänkorna? (gula områden)</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Svag – gul     Sänkor – Habitatet finns men mer fragmenterat. Svag</a:t>
            </a:r>
            <a:r>
              <a:rPr lang="sv-SE" sz="1200" kern="1200" baseline="0" dirty="0">
                <a:solidFill>
                  <a:schemeClr val="tx1"/>
                </a:solidFill>
                <a:effectLst/>
                <a:latin typeface="+mn-lt"/>
                <a:ea typeface="+mn-ea"/>
                <a:cs typeface="+mn-cs"/>
              </a:rPr>
              <a:t> </a:t>
            </a:r>
            <a:r>
              <a:rPr lang="sv-SE" sz="1200" kern="1200" baseline="0" dirty="0" err="1">
                <a:solidFill>
                  <a:schemeClr val="tx1"/>
                </a:solidFill>
                <a:effectLst/>
                <a:latin typeface="+mn-lt"/>
                <a:ea typeface="+mn-ea"/>
                <a:cs typeface="+mn-cs"/>
              </a:rPr>
              <a:t>tjäderpopulaion</a:t>
            </a:r>
            <a:r>
              <a:rPr lang="sv-SE" sz="1200" kern="1200" baseline="0" dirty="0">
                <a:solidFill>
                  <a:schemeClr val="tx1"/>
                </a:solidFill>
                <a:effectLst/>
                <a:latin typeface="+mn-lt"/>
                <a:ea typeface="+mn-ea"/>
                <a:cs typeface="+mn-cs"/>
              </a:rPr>
              <a:t> och ibland avsaknad av arten trots förekomst av habitat.   </a:t>
            </a:r>
          </a:p>
          <a:p>
            <a:r>
              <a:rPr lang="sv-SE" sz="1200" kern="1200" baseline="0" dirty="0">
                <a:solidFill>
                  <a:schemeClr val="tx1"/>
                </a:solidFill>
                <a:effectLst/>
                <a:latin typeface="+mn-lt"/>
                <a:ea typeface="+mn-ea"/>
                <a:cs typeface="+mn-cs"/>
                <a:sym typeface="Wingdings" panose="05000000000000000000" pitchFamily="2" charset="2"/>
              </a:rPr>
              <a:t> </a:t>
            </a:r>
            <a:r>
              <a:rPr lang="sv-SE" sz="1200" kern="1200" dirty="0">
                <a:solidFill>
                  <a:schemeClr val="tx1"/>
                </a:solidFill>
                <a:effectLst/>
                <a:latin typeface="+mn-lt"/>
                <a:ea typeface="+mn-ea"/>
                <a:cs typeface="+mn-cs"/>
              </a:rPr>
              <a:t>Kräver påfyllning från mer stabila</a:t>
            </a:r>
            <a:r>
              <a:rPr lang="sv-SE" sz="1200" kern="1200" baseline="0" dirty="0">
                <a:solidFill>
                  <a:schemeClr val="tx1"/>
                </a:solidFill>
                <a:effectLst/>
                <a:latin typeface="+mn-lt"/>
                <a:ea typeface="+mn-ea"/>
                <a:cs typeface="+mn-cs"/>
              </a:rPr>
              <a:t> områden med överskott</a:t>
            </a:r>
            <a:r>
              <a:rPr lang="sv-SE"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Saknas- grå   Habitatförlust  -- kan hålla färre individer (i regel granplanteringar – sannolikt inget</a:t>
            </a:r>
            <a:r>
              <a:rPr lang="sv-SE" sz="1200" kern="1200" baseline="0" dirty="0">
                <a:solidFill>
                  <a:schemeClr val="tx1"/>
                </a:solidFill>
                <a:effectLst/>
                <a:latin typeface="+mn-lt"/>
                <a:ea typeface="+mn-ea"/>
                <a:cs typeface="+mn-cs"/>
              </a:rPr>
              <a:t> framtida habitat)</a:t>
            </a:r>
            <a:endParaRPr lang="sv-SE" sz="1200" kern="1200" dirty="0">
              <a:solidFill>
                <a:schemeClr val="tx1"/>
              </a:solidFill>
              <a:effectLst/>
              <a:latin typeface="+mn-lt"/>
              <a:ea typeface="+mn-ea"/>
              <a:cs typeface="+mn-cs"/>
            </a:endParaRPr>
          </a:p>
          <a:p>
            <a:endParaRPr lang="sv-SE" sz="1200" kern="1200" dirty="0">
              <a:solidFill>
                <a:schemeClr val="tx1"/>
              </a:solidFill>
              <a:effectLst/>
              <a:latin typeface="+mn-lt"/>
              <a:ea typeface="+mn-ea"/>
              <a:cs typeface="+mn-cs"/>
            </a:endParaRPr>
          </a:p>
          <a:p>
            <a:r>
              <a:rPr lang="sv-SE" sz="1200" b="0" i="0" u="none" strike="noStrike" baseline="0" dirty="0" err="1">
                <a:solidFill>
                  <a:srgbClr val="000000"/>
                </a:solidFill>
                <a:latin typeface="+mn-lt"/>
              </a:rPr>
              <a:t>Konnektivitet</a:t>
            </a:r>
            <a:r>
              <a:rPr lang="sv-SE" sz="1200" b="0" i="0" u="none" strike="noStrike" baseline="0" dirty="0">
                <a:solidFill>
                  <a:srgbClr val="000000"/>
                </a:solidFill>
                <a:latin typeface="+mn-lt"/>
              </a:rPr>
              <a:t> = I vilken utsträckning landskapet möjliggör för arter att förflytta sig mellan områden av för dem lämplig typ av habitat. (</a:t>
            </a:r>
            <a:r>
              <a:rPr lang="sv-SE" sz="1200" kern="1200" dirty="0">
                <a:solidFill>
                  <a:schemeClr val="tx1"/>
                </a:solidFill>
                <a:effectLst/>
                <a:latin typeface="+mn-lt"/>
                <a:ea typeface="+mn-ea"/>
                <a:cs typeface="+mn-cs"/>
              </a:rPr>
              <a:t>Möjlighet</a:t>
            </a:r>
            <a:r>
              <a:rPr lang="sv-SE" sz="1200" kern="1200" baseline="0" dirty="0">
                <a:solidFill>
                  <a:schemeClr val="tx1"/>
                </a:solidFill>
                <a:effectLst/>
                <a:latin typeface="+mn-lt"/>
                <a:ea typeface="+mn-ea"/>
                <a:cs typeface="+mn-cs"/>
              </a:rPr>
              <a:t> till spridning)</a:t>
            </a:r>
          </a:p>
          <a:p>
            <a:r>
              <a:rPr lang="sv-SE" sz="1200" kern="1200" baseline="0" dirty="0">
                <a:solidFill>
                  <a:schemeClr val="tx1"/>
                </a:solidFill>
                <a:effectLst/>
                <a:latin typeface="+mn-lt"/>
                <a:ea typeface="+mn-ea"/>
                <a:cs typeface="+mn-cs"/>
              </a:rPr>
              <a:t>Beroende på arten: Tjädern relativt begränsad spridning</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Habitatfragmentering? – Individerna svårare att sprida sig (</a:t>
            </a:r>
            <a:r>
              <a:rPr lang="sv-SE" sz="1200" kern="1200" dirty="0" err="1">
                <a:solidFill>
                  <a:schemeClr val="tx1"/>
                </a:solidFill>
                <a:effectLst/>
                <a:latin typeface="+mn-lt"/>
                <a:ea typeface="+mn-ea"/>
                <a:cs typeface="+mn-cs"/>
              </a:rPr>
              <a:t>konnektivitet</a:t>
            </a:r>
            <a:r>
              <a:rPr lang="sv-SE" sz="1200" kern="1200" dirty="0">
                <a:solidFill>
                  <a:schemeClr val="tx1"/>
                </a:solidFill>
                <a:effectLst/>
                <a:latin typeface="+mn-lt"/>
                <a:ea typeface="+mn-ea"/>
                <a:cs typeface="+mn-cs"/>
              </a:rPr>
              <a:t>), mer utsatta för predation</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Framtiden?</a:t>
            </a:r>
          </a:p>
          <a:p>
            <a:r>
              <a:rPr lang="sv-SE" sz="1200" kern="1200" dirty="0">
                <a:solidFill>
                  <a:schemeClr val="tx1"/>
                </a:solidFill>
                <a:effectLst/>
                <a:latin typeface="+mn-lt"/>
                <a:ea typeface="+mn-ea"/>
                <a:cs typeface="+mn-cs"/>
              </a:rPr>
              <a:t>Habitatöar   - källor och sänkor (långsamt utdöende)</a:t>
            </a:r>
            <a:r>
              <a:rPr lang="sv-SE" sz="1200" kern="1200" baseline="0" dirty="0">
                <a:solidFill>
                  <a:schemeClr val="tx1"/>
                </a:solidFill>
                <a:effectLst/>
                <a:latin typeface="+mn-lt"/>
                <a:ea typeface="+mn-ea"/>
                <a:cs typeface="+mn-cs"/>
              </a:rPr>
              <a:t> eller</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Slutsats!  Vi behöver en landskapsstrategi!</a:t>
            </a:r>
            <a:endParaRPr lang="sv-SE" dirty="0"/>
          </a:p>
        </p:txBody>
      </p:sp>
      <p:sp>
        <p:nvSpPr>
          <p:cNvPr id="4" name="Platshållare för bildnummer 3"/>
          <p:cNvSpPr>
            <a:spLocks noGrp="1"/>
          </p:cNvSpPr>
          <p:nvPr>
            <p:ph type="sldNum" sz="quarter" idx="10"/>
          </p:nvPr>
        </p:nvSpPr>
        <p:spPr/>
        <p:txBody>
          <a:bodyPr/>
          <a:lstStyle/>
          <a:p>
            <a:fld id="{24553B78-154E-475D-BE51-FAB693315227}" type="slidenum">
              <a:rPr lang="sv-SE" smtClean="0"/>
              <a:t>1</a:t>
            </a:fld>
            <a:endParaRPr lang="sv-SE"/>
          </a:p>
        </p:txBody>
      </p:sp>
    </p:spTree>
    <p:extLst>
      <p:ext uri="{BB962C8B-B14F-4D97-AF65-F5344CB8AC3E}">
        <p14:creationId xmlns:p14="http://schemas.microsoft.com/office/powerpoint/2010/main" val="1169595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B450B72F-2484-4BA4-86CB-B1E7DCD0D653}"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01BA2D-4EF8-44D9-AE4F-DDAA6A872E73}" type="slidenum">
              <a:rPr lang="sv-SE" smtClean="0"/>
              <a:t>‹#›</a:t>
            </a:fld>
            <a:endParaRPr lang="sv-SE"/>
          </a:p>
        </p:txBody>
      </p:sp>
    </p:spTree>
    <p:extLst>
      <p:ext uri="{BB962C8B-B14F-4D97-AF65-F5344CB8AC3E}">
        <p14:creationId xmlns:p14="http://schemas.microsoft.com/office/powerpoint/2010/main" val="423465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B450B72F-2484-4BA4-86CB-B1E7DCD0D653}"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01BA2D-4EF8-44D9-AE4F-DDAA6A872E73}" type="slidenum">
              <a:rPr lang="sv-SE" smtClean="0"/>
              <a:t>‹#›</a:t>
            </a:fld>
            <a:endParaRPr lang="sv-SE"/>
          </a:p>
        </p:txBody>
      </p:sp>
    </p:spTree>
    <p:extLst>
      <p:ext uri="{BB962C8B-B14F-4D97-AF65-F5344CB8AC3E}">
        <p14:creationId xmlns:p14="http://schemas.microsoft.com/office/powerpoint/2010/main" val="1956690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fld id="{B450B72F-2484-4BA4-86CB-B1E7DCD0D653}"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01BA2D-4EF8-44D9-AE4F-DDAA6A872E73}" type="slidenum">
              <a:rPr lang="sv-SE" smtClean="0"/>
              <a:t>‹#›</a:t>
            </a:fld>
            <a:endParaRPr lang="sv-SE"/>
          </a:p>
        </p:txBody>
      </p:sp>
    </p:spTree>
    <p:extLst>
      <p:ext uri="{BB962C8B-B14F-4D97-AF65-F5344CB8AC3E}">
        <p14:creationId xmlns:p14="http://schemas.microsoft.com/office/powerpoint/2010/main" val="3114040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B450B72F-2484-4BA4-86CB-B1E7DCD0D653}"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E01BA2D-4EF8-44D9-AE4F-DDAA6A872E73}" type="slidenum">
              <a:rPr lang="sv-SE" smtClean="0"/>
              <a:t>‹#›</a:t>
            </a:fld>
            <a:endParaRPr lang="sv-SE"/>
          </a:p>
        </p:txBody>
      </p:sp>
    </p:spTree>
    <p:extLst>
      <p:ext uri="{BB962C8B-B14F-4D97-AF65-F5344CB8AC3E}">
        <p14:creationId xmlns:p14="http://schemas.microsoft.com/office/powerpoint/2010/main" val="4194760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B450B72F-2484-4BA4-86CB-B1E7DCD0D653}" type="datetimeFigureOut">
              <a:rPr lang="sv-SE" smtClean="0"/>
              <a:t>2021-09-08</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0E01BA2D-4EF8-44D9-AE4F-DDAA6A872E73}" type="slidenum">
              <a:rPr lang="sv-SE" smtClean="0"/>
              <a:t>‹#›</a:t>
            </a:fld>
            <a:endParaRPr lang="sv-SE"/>
          </a:p>
        </p:txBody>
      </p:sp>
    </p:spTree>
    <p:extLst>
      <p:ext uri="{BB962C8B-B14F-4D97-AF65-F5344CB8AC3E}">
        <p14:creationId xmlns:p14="http://schemas.microsoft.com/office/powerpoint/2010/main" val="2918721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B450B72F-2484-4BA4-86CB-B1E7DCD0D653}" type="datetimeFigureOut">
              <a:rPr lang="sv-SE" smtClean="0"/>
              <a:t>2021-09-08</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0E01BA2D-4EF8-44D9-AE4F-DDAA6A872E73}" type="slidenum">
              <a:rPr lang="sv-SE" smtClean="0"/>
              <a:t>‹#›</a:t>
            </a:fld>
            <a:endParaRPr lang="sv-SE"/>
          </a:p>
        </p:txBody>
      </p:sp>
    </p:spTree>
    <p:extLst>
      <p:ext uri="{BB962C8B-B14F-4D97-AF65-F5344CB8AC3E}">
        <p14:creationId xmlns:p14="http://schemas.microsoft.com/office/powerpoint/2010/main" val="1107453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450B72F-2484-4BA4-86CB-B1E7DCD0D653}" type="datetimeFigureOut">
              <a:rPr lang="sv-SE" smtClean="0"/>
              <a:t>2021-09-08</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0E01BA2D-4EF8-44D9-AE4F-DDAA6A872E73}" type="slidenum">
              <a:rPr lang="sv-SE" smtClean="0"/>
              <a:t>‹#›</a:t>
            </a:fld>
            <a:endParaRPr lang="sv-SE"/>
          </a:p>
        </p:txBody>
      </p:sp>
    </p:spTree>
    <p:extLst>
      <p:ext uri="{BB962C8B-B14F-4D97-AF65-F5344CB8AC3E}">
        <p14:creationId xmlns:p14="http://schemas.microsoft.com/office/powerpoint/2010/main" val="710161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B450B72F-2484-4BA4-86CB-B1E7DCD0D653}"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E01BA2D-4EF8-44D9-AE4F-DDAA6A872E73}" type="slidenum">
              <a:rPr lang="sv-SE" smtClean="0"/>
              <a:t>‹#›</a:t>
            </a:fld>
            <a:endParaRPr lang="sv-SE"/>
          </a:p>
        </p:txBody>
      </p:sp>
    </p:spTree>
    <p:extLst>
      <p:ext uri="{BB962C8B-B14F-4D97-AF65-F5344CB8AC3E}">
        <p14:creationId xmlns:p14="http://schemas.microsoft.com/office/powerpoint/2010/main" val="3712814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B450B72F-2484-4BA4-86CB-B1E7DCD0D653}"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E01BA2D-4EF8-44D9-AE4F-DDAA6A872E73}" type="slidenum">
              <a:rPr lang="sv-SE" smtClean="0"/>
              <a:t>‹#›</a:t>
            </a:fld>
            <a:endParaRPr lang="sv-SE"/>
          </a:p>
        </p:txBody>
      </p:sp>
    </p:spTree>
    <p:extLst>
      <p:ext uri="{BB962C8B-B14F-4D97-AF65-F5344CB8AC3E}">
        <p14:creationId xmlns:p14="http://schemas.microsoft.com/office/powerpoint/2010/main" val="338298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B450B72F-2484-4BA4-86CB-B1E7DCD0D653}"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01BA2D-4EF8-44D9-AE4F-DDAA6A872E73}" type="slidenum">
              <a:rPr lang="sv-SE" smtClean="0"/>
              <a:t>‹#›</a:t>
            </a:fld>
            <a:endParaRPr lang="sv-SE"/>
          </a:p>
        </p:txBody>
      </p:sp>
    </p:spTree>
    <p:extLst>
      <p:ext uri="{BB962C8B-B14F-4D97-AF65-F5344CB8AC3E}">
        <p14:creationId xmlns:p14="http://schemas.microsoft.com/office/powerpoint/2010/main" val="1556538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B450B72F-2484-4BA4-86CB-B1E7DCD0D653}"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E01BA2D-4EF8-44D9-AE4F-DDAA6A872E73}" type="slidenum">
              <a:rPr lang="sv-SE" smtClean="0"/>
              <a:t>‹#›</a:t>
            </a:fld>
            <a:endParaRPr lang="sv-SE"/>
          </a:p>
        </p:txBody>
      </p:sp>
    </p:spTree>
    <p:extLst>
      <p:ext uri="{BB962C8B-B14F-4D97-AF65-F5344CB8AC3E}">
        <p14:creationId xmlns:p14="http://schemas.microsoft.com/office/powerpoint/2010/main" val="3157494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50B72F-2484-4BA4-86CB-B1E7DCD0D653}" type="datetimeFigureOut">
              <a:rPr lang="sv-SE" smtClean="0"/>
              <a:t>2021-09-08</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01BA2D-4EF8-44D9-AE4F-DDAA6A872E73}" type="slidenum">
              <a:rPr lang="sv-SE" smtClean="0"/>
              <a:t>‹#›</a:t>
            </a:fld>
            <a:endParaRPr lang="sv-SE"/>
          </a:p>
        </p:txBody>
      </p:sp>
    </p:spTree>
    <p:extLst>
      <p:ext uri="{BB962C8B-B14F-4D97-AF65-F5344CB8AC3E}">
        <p14:creationId xmlns:p14="http://schemas.microsoft.com/office/powerpoint/2010/main" val="3389364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treckad höger 31"/>
          <p:cNvSpPr/>
          <p:nvPr/>
        </p:nvSpPr>
        <p:spPr>
          <a:xfrm>
            <a:off x="1546260" y="2852936"/>
            <a:ext cx="1522512" cy="64807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p:cNvSpPr txBox="1">
            <a:spLocks/>
          </p:cNvSpPr>
          <p:nvPr/>
        </p:nvSpPr>
        <p:spPr>
          <a:xfrm>
            <a:off x="2626732" y="2852936"/>
            <a:ext cx="7740000" cy="1728000"/>
          </a:xfrm>
          <a:prstGeom prst="rect">
            <a:avLst/>
          </a:prstGeom>
          <a:effectLst>
            <a:outerShdw blurRad="50800" dist="63500" dir="2700000" algn="tl" rotWithShape="0">
              <a:prstClr val="black">
                <a:alpha val="40000"/>
              </a:prstClr>
            </a:outerShdw>
          </a:effectLst>
          <a:scene3d>
            <a:camera prst="orthographicFront"/>
            <a:lightRig rig="morning" dir="t"/>
          </a:scene3d>
          <a:sp3d prstMaterial="metal">
            <a:bevelT w="165100" prst="coolSlant"/>
          </a:sp3d>
        </p:spPr>
        <p:txBody>
          <a:bodyPr>
            <a:sp3d extrusionH="82550" prstMaterial="dkEdge"/>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sv-SE" b="1" dirty="0" smtClean="0">
                <a:effectLst>
                  <a:innerShdw blurRad="63500" dist="50800" dir="13500000">
                    <a:prstClr val="black">
                      <a:alpha val="50000"/>
                    </a:prstClr>
                  </a:innerShdw>
                </a:effectLst>
              </a:rPr>
              <a:t>Landskapsplanering </a:t>
            </a:r>
            <a:r>
              <a:rPr lang="sv-SE" sz="3200" b="1" dirty="0" smtClean="0">
                <a:effectLst>
                  <a:innerShdw blurRad="63500" dist="50800" dir="13500000">
                    <a:prstClr val="black">
                      <a:alpha val="50000"/>
                    </a:prstClr>
                  </a:innerShdw>
                </a:effectLst>
              </a:rPr>
              <a:t>Upptagningsområde för tjäderlekplats            Fem goda och dåliga exempel</a:t>
            </a:r>
          </a:p>
          <a:p>
            <a:endParaRPr lang="sv-SE" sz="3200" b="1" dirty="0">
              <a:effectLst>
                <a:innerShdw blurRad="63500" dist="50800" dir="13500000">
                  <a:prstClr val="black">
                    <a:alpha val="50000"/>
                  </a:prstClr>
                </a:innerShdw>
              </a:effectLst>
            </a:endParaRPr>
          </a:p>
        </p:txBody>
      </p:sp>
      <p:pic>
        <p:nvPicPr>
          <p:cNvPr id="4" name="Bild 1" descr="https://jordbruksverket.se/images/18.30e366ed16cf56c31949925c/1567605835613/EU-logo-jordbruksfonden-farg.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05460" y="5003425"/>
            <a:ext cx="1774825" cy="1691005"/>
          </a:xfrm>
          <a:prstGeom prst="rect">
            <a:avLst/>
          </a:prstGeom>
          <a:noFill/>
          <a:ln>
            <a:noFill/>
          </a:ln>
        </p:spPr>
      </p:pic>
    </p:spTree>
    <p:extLst>
      <p:ext uri="{BB962C8B-B14F-4D97-AF65-F5344CB8AC3E}">
        <p14:creationId xmlns:p14="http://schemas.microsoft.com/office/powerpoint/2010/main" val="22992690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2"/>
          <a:stretch>
            <a:fillRect/>
          </a:stretch>
        </p:blipFill>
        <p:spPr>
          <a:xfrm>
            <a:off x="740086" y="168591"/>
            <a:ext cx="6427332" cy="6485497"/>
          </a:xfrm>
          <a:prstGeom prst="rect">
            <a:avLst/>
          </a:prstGeom>
        </p:spPr>
      </p:pic>
      <p:sp>
        <p:nvSpPr>
          <p:cNvPr id="5" name="Rektangel 4"/>
          <p:cNvSpPr/>
          <p:nvPr/>
        </p:nvSpPr>
        <p:spPr>
          <a:xfrm>
            <a:off x="7509164" y="755227"/>
            <a:ext cx="4516582" cy="5829929"/>
          </a:xfrm>
          <a:prstGeom prst="rect">
            <a:avLst/>
          </a:prstGeom>
        </p:spPr>
        <p:txBody>
          <a:bodyPr wrap="square">
            <a:spAutoFit/>
          </a:bodyPr>
          <a:lstStyle/>
          <a:p>
            <a:pPr>
              <a:lnSpc>
                <a:spcPct val="107000"/>
              </a:lnSpc>
              <a:spcAft>
                <a:spcPts val="800"/>
              </a:spcAft>
            </a:pPr>
            <a:r>
              <a:rPr lang="sv-SE" sz="2400" b="1" dirty="0" smtClean="0">
                <a:latin typeface="Cambria" panose="02040503050406030204" pitchFamily="18" charset="0"/>
                <a:ea typeface="Calibri" panose="020F0502020204030204" pitchFamily="34" charset="0"/>
                <a:cs typeface="Times New Roman" panose="02020603050405020304" pitchFamily="18" charset="0"/>
              </a:rPr>
              <a:t>Tjäderlekplats xx</a:t>
            </a:r>
          </a:p>
          <a:p>
            <a:pPr>
              <a:lnSpc>
                <a:spcPct val="107000"/>
              </a:lnSpc>
              <a:spcAft>
                <a:spcPts val="800"/>
              </a:spcAft>
            </a:pPr>
            <a:r>
              <a:rPr lang="sv-SE" sz="2400" dirty="0" smtClean="0">
                <a:latin typeface="Cambria" panose="02040503050406030204" pitchFamily="18" charset="0"/>
                <a:ea typeface="Calibri" panose="020F0502020204030204" pitchFamily="34" charset="0"/>
                <a:cs typeface="Times New Roman" panose="02020603050405020304" pitchFamily="18" charset="0"/>
              </a:rPr>
              <a:t>Större </a:t>
            </a:r>
            <a:r>
              <a:rPr lang="sv-SE" sz="2400" dirty="0">
                <a:latin typeface="Cambria" panose="02040503050406030204" pitchFamily="18" charset="0"/>
                <a:ea typeface="Calibri" panose="020F0502020204030204" pitchFamily="34" charset="0"/>
                <a:cs typeface="Times New Roman" panose="02020603050405020304" pitchFamily="18" charset="0"/>
              </a:rPr>
              <a:t>delen, drygt 70 % av lekplatsens upptagningsområde ligger på kommunal mark. Kommunen har sedan mitten av 1980-talet bedrivit åtgärder som anpassats till tjäder-förekomsten i området. </a:t>
            </a:r>
            <a:endParaRPr lang="sv-SE" sz="2400"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sz="2400" dirty="0" smtClean="0">
                <a:latin typeface="Cambria" panose="02040503050406030204" pitchFamily="18" charset="0"/>
                <a:ea typeface="Calibri" panose="020F0502020204030204" pitchFamily="34" charset="0"/>
                <a:cs typeface="Times New Roman" panose="02020603050405020304" pitchFamily="18" charset="0"/>
              </a:rPr>
              <a:t>Detta </a:t>
            </a:r>
            <a:r>
              <a:rPr lang="sv-SE" sz="2400" dirty="0">
                <a:latin typeface="Cambria" panose="02040503050406030204" pitchFamily="18" charset="0"/>
                <a:ea typeface="Calibri" panose="020F0502020204030204" pitchFamily="34" charset="0"/>
                <a:cs typeface="Times New Roman" panose="02020603050405020304" pitchFamily="18" charset="0"/>
              </a:rPr>
              <a:t>har medfört att kalhyggen undvikits och avverkningarna istället skett genom hög- och låggallringar, plockhuggning, </a:t>
            </a:r>
            <a:r>
              <a:rPr lang="sv-SE" sz="2400" dirty="0" err="1">
                <a:latin typeface="Cambria" panose="02040503050406030204" pitchFamily="18" charset="0"/>
                <a:ea typeface="Calibri" panose="020F0502020204030204" pitchFamily="34" charset="0"/>
                <a:cs typeface="Times New Roman" panose="02020603050405020304" pitchFamily="18" charset="0"/>
              </a:rPr>
              <a:t>luckhuggning</a:t>
            </a:r>
            <a:r>
              <a:rPr lang="sv-SE" sz="2400" dirty="0">
                <a:latin typeface="Cambria" panose="02040503050406030204" pitchFamily="18" charset="0"/>
                <a:ea typeface="Calibri" panose="020F0502020204030204" pitchFamily="34" charset="0"/>
                <a:cs typeface="Times New Roman" panose="02020603050405020304" pitchFamily="18" charset="0"/>
              </a:rPr>
              <a:t> samt skärm- och </a:t>
            </a:r>
            <a:r>
              <a:rPr lang="sv-SE" sz="2400" dirty="0" err="1">
                <a:latin typeface="Cambria" panose="02040503050406030204" pitchFamily="18" charset="0"/>
                <a:ea typeface="Calibri" panose="020F0502020204030204" pitchFamily="34" charset="0"/>
                <a:cs typeface="Times New Roman" panose="02020603050405020304" pitchFamily="18" charset="0"/>
              </a:rPr>
              <a:t>fröträdställningar</a:t>
            </a:r>
            <a:r>
              <a:rPr lang="sv-SE" sz="2400" dirty="0">
                <a:latin typeface="Cambria" panose="02040503050406030204" pitchFamily="18" charset="0"/>
                <a:ea typeface="Calibri" panose="020F0502020204030204" pitchFamily="34" charset="0"/>
                <a:cs typeface="Times New Roman" panose="02020603050405020304" pitchFamily="18" charset="0"/>
              </a:rPr>
              <a:t>.</a:t>
            </a:r>
            <a:endParaRPr lang="sv-SE"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5585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659495" y="507919"/>
            <a:ext cx="6119996" cy="6002679"/>
          </a:xfrm>
          <a:prstGeom prst="rect">
            <a:avLst/>
          </a:prstGeom>
        </p:spPr>
      </p:pic>
      <p:sp>
        <p:nvSpPr>
          <p:cNvPr id="3" name="Rektangel 2"/>
          <p:cNvSpPr/>
          <p:nvPr/>
        </p:nvSpPr>
        <p:spPr>
          <a:xfrm>
            <a:off x="6945745" y="366673"/>
            <a:ext cx="5006110" cy="6247864"/>
          </a:xfrm>
          <a:prstGeom prst="rect">
            <a:avLst/>
          </a:prstGeom>
        </p:spPr>
        <p:txBody>
          <a:bodyPr wrap="square">
            <a:spAutoFit/>
          </a:bodyPr>
          <a:lstStyle/>
          <a:p>
            <a:r>
              <a:rPr lang="sv-SE" sz="2000" dirty="0" err="1" smtClean="0">
                <a:latin typeface="Cambria" panose="02040503050406030204" pitchFamily="18" charset="0"/>
                <a:ea typeface="Calibri" panose="020F0502020204030204" pitchFamily="34" charset="0"/>
                <a:cs typeface="Times New Roman" panose="02020603050405020304" pitchFamily="18" charset="0"/>
              </a:rPr>
              <a:t>Talldominerad</a:t>
            </a:r>
            <a:r>
              <a:rPr lang="sv-SE" sz="2000" dirty="0" smtClean="0">
                <a:latin typeface="Cambria" panose="02040503050406030204" pitchFamily="18" charset="0"/>
                <a:ea typeface="Calibri" panose="020F0502020204030204" pitchFamily="34" charset="0"/>
                <a:cs typeface="Times New Roman" panose="02020603050405020304" pitchFamily="18" charset="0"/>
              </a:rPr>
              <a:t> </a:t>
            </a:r>
            <a:r>
              <a:rPr lang="sv-SE" sz="2000" dirty="0">
                <a:latin typeface="Cambria" panose="02040503050406030204" pitchFamily="18" charset="0"/>
                <a:ea typeface="Calibri" panose="020F0502020204030204" pitchFamily="34" charset="0"/>
                <a:cs typeface="Times New Roman" panose="02020603050405020304" pitchFamily="18" charset="0"/>
              </a:rPr>
              <a:t>skog, varav en stor del är 60-80 år gammal. Andelen yngre och tätare skog är ganska liten i området och domineras istället av en stamtäthet på ca 400 stammar/ha.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endParaRPr lang="sv-SE" sz="2000" dirty="0">
              <a:latin typeface="Cambria" panose="02040503050406030204" pitchFamily="18" charset="0"/>
              <a:ea typeface="Calibri" panose="020F0502020204030204" pitchFamily="34" charset="0"/>
              <a:cs typeface="Times New Roman" panose="02020603050405020304" pitchFamily="18" charset="0"/>
            </a:endParaRPr>
          </a:p>
          <a:p>
            <a:r>
              <a:rPr lang="sv-SE" sz="2000" dirty="0" smtClean="0">
                <a:latin typeface="Cambria" panose="02040503050406030204" pitchFamily="18" charset="0"/>
                <a:ea typeface="Calibri" panose="020F0502020204030204" pitchFamily="34" charset="0"/>
                <a:cs typeface="Times New Roman" panose="02020603050405020304" pitchFamily="18" charset="0"/>
              </a:rPr>
              <a:t>Förutsättningarna </a:t>
            </a:r>
            <a:r>
              <a:rPr lang="sv-SE" sz="2000" dirty="0">
                <a:latin typeface="Cambria" panose="02040503050406030204" pitchFamily="18" charset="0"/>
                <a:ea typeface="Calibri" panose="020F0502020204030204" pitchFamily="34" charset="0"/>
                <a:cs typeface="Times New Roman" panose="02020603050405020304" pitchFamily="18" charset="0"/>
              </a:rPr>
              <a:t>för rikligt med undervegetation av blåbärsris är därmed goda i området.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endParaRPr lang="sv-SE" sz="2000" dirty="0">
              <a:latin typeface="Cambria" panose="02040503050406030204" pitchFamily="18" charset="0"/>
              <a:ea typeface="Calibri" panose="020F0502020204030204" pitchFamily="34" charset="0"/>
              <a:cs typeface="Times New Roman" panose="02020603050405020304" pitchFamily="18" charset="0"/>
            </a:endParaRPr>
          </a:p>
          <a:p>
            <a:r>
              <a:rPr lang="sv-SE" sz="2000" dirty="0" smtClean="0">
                <a:latin typeface="Cambria" panose="02040503050406030204" pitchFamily="18" charset="0"/>
                <a:ea typeface="Calibri" panose="020F0502020204030204" pitchFamily="34" charset="0"/>
                <a:cs typeface="Times New Roman" panose="02020603050405020304" pitchFamily="18" charset="0"/>
              </a:rPr>
              <a:t>Innehåller </a:t>
            </a:r>
            <a:r>
              <a:rPr lang="sv-SE" sz="2000" dirty="0">
                <a:latin typeface="Cambria" panose="02040503050406030204" pitchFamily="18" charset="0"/>
                <a:ea typeface="Calibri" panose="020F0502020204030204" pitchFamily="34" charset="0"/>
                <a:cs typeface="Times New Roman" panose="02020603050405020304" pitchFamily="18" charset="0"/>
              </a:rPr>
              <a:t>en större öppen mosse, men också flera mindre mossar som bildar en fin mosaik i området. Lekplatsen är belägen runt den mindre långsmala mossen centralt i lekplatsområdet.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endParaRPr lang="sv-SE" sz="2000" dirty="0">
              <a:latin typeface="Cambria" panose="02040503050406030204" pitchFamily="18" charset="0"/>
              <a:ea typeface="Calibri" panose="020F0502020204030204" pitchFamily="34" charset="0"/>
              <a:cs typeface="Times New Roman" panose="02020603050405020304" pitchFamily="18" charset="0"/>
            </a:endParaRPr>
          </a:p>
          <a:p>
            <a:r>
              <a:rPr lang="sv-SE" sz="2000" dirty="0" smtClean="0">
                <a:latin typeface="Cambria" panose="02040503050406030204" pitchFamily="18" charset="0"/>
                <a:ea typeface="Calibri" panose="020F0502020204030204" pitchFamily="34" charset="0"/>
                <a:cs typeface="Times New Roman" panose="02020603050405020304" pitchFamily="18" charset="0"/>
              </a:rPr>
              <a:t>Lekplatsen </a:t>
            </a:r>
            <a:r>
              <a:rPr lang="sv-SE" sz="2000" dirty="0">
                <a:latin typeface="Cambria" panose="02040503050406030204" pitchFamily="18" charset="0"/>
                <a:ea typeface="Calibri" panose="020F0502020204030204" pitchFamily="34" charset="0"/>
                <a:cs typeface="Times New Roman" panose="02020603050405020304" pitchFamily="18" charset="0"/>
              </a:rPr>
              <a:t>har kontakt med ytterligare två lekplatser österut i området, varför bedömningen är att tjäderpopulationen i helhetsområdet är stabil. </a:t>
            </a:r>
            <a:endParaRPr lang="sv-SE" sz="2000" dirty="0"/>
          </a:p>
        </p:txBody>
      </p:sp>
    </p:spTree>
    <p:extLst>
      <p:ext uri="{BB962C8B-B14F-4D97-AF65-F5344CB8AC3E}">
        <p14:creationId xmlns:p14="http://schemas.microsoft.com/office/powerpoint/2010/main" val="189245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341247" y="729673"/>
            <a:ext cx="6897724" cy="5950699"/>
          </a:xfrm>
          <a:prstGeom prst="rect">
            <a:avLst/>
          </a:prstGeom>
        </p:spPr>
      </p:pic>
      <p:sp>
        <p:nvSpPr>
          <p:cNvPr id="4" name="Rektangel 3"/>
          <p:cNvSpPr/>
          <p:nvPr/>
        </p:nvSpPr>
        <p:spPr>
          <a:xfrm>
            <a:off x="7546110" y="870400"/>
            <a:ext cx="4294909" cy="5669244"/>
          </a:xfrm>
          <a:prstGeom prst="rect">
            <a:avLst/>
          </a:prstGeom>
        </p:spPr>
        <p:txBody>
          <a:bodyPr wrap="square">
            <a:spAutoFit/>
          </a:bodyPr>
          <a:lstStyle/>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Målklassningen </a:t>
            </a:r>
            <a:r>
              <a:rPr lang="sv-SE" sz="2000" dirty="0">
                <a:latin typeface="Cambria" panose="02040503050406030204" pitchFamily="18" charset="0"/>
                <a:ea typeface="Calibri" panose="020F0502020204030204" pitchFamily="34" charset="0"/>
                <a:cs typeface="Times New Roman" panose="02020603050405020304" pitchFamily="18" charset="0"/>
              </a:rPr>
              <a:t>för hela upptagningsområdet.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Målklassningen </a:t>
            </a:r>
            <a:r>
              <a:rPr lang="sv-SE" sz="2000" dirty="0">
                <a:latin typeface="Cambria" panose="02040503050406030204" pitchFamily="18" charset="0"/>
                <a:ea typeface="Calibri" panose="020F0502020204030204" pitchFamily="34" charset="0"/>
                <a:cs typeface="Times New Roman" panose="02020603050405020304" pitchFamily="18" charset="0"/>
              </a:rPr>
              <a:t>NO (naturvård orörd), NS (naturvård skötsel) och impediment omfattar hela det inre lekplatsområdet (0-500m), vilket ger mycket goda förutsättningar för en långsiktig och hållbar tjäderpopulation i området.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Utöver </a:t>
            </a:r>
            <a:r>
              <a:rPr lang="sv-SE" sz="2000" dirty="0">
                <a:latin typeface="Cambria" panose="02040503050406030204" pitchFamily="18" charset="0"/>
                <a:ea typeface="Calibri" panose="020F0502020204030204" pitchFamily="34" charset="0"/>
                <a:cs typeface="Times New Roman" panose="02020603050405020304" pitchFamily="18" charset="0"/>
              </a:rPr>
              <a:t>detta är även skogen klassad som NO/NS i norr, söder och även i de nordöstra delarna. Totalt omfattar NO/NS/impediment ca 190 ha sammanhängande mer eller mindre goda tjäderbiotoper.</a:t>
            </a:r>
            <a:endParaRPr lang="sv-S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v-SE"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649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332510" y="214684"/>
            <a:ext cx="6650181" cy="6431064"/>
          </a:xfrm>
          <a:prstGeom prst="rect">
            <a:avLst/>
          </a:prstGeom>
        </p:spPr>
      </p:pic>
      <p:sp>
        <p:nvSpPr>
          <p:cNvPr id="3" name="Rektangel 2"/>
          <p:cNvSpPr/>
          <p:nvPr/>
        </p:nvSpPr>
        <p:spPr>
          <a:xfrm>
            <a:off x="7213600" y="563744"/>
            <a:ext cx="4498109" cy="2932085"/>
          </a:xfrm>
          <a:prstGeom prst="rect">
            <a:avLst/>
          </a:prstGeom>
        </p:spPr>
        <p:txBody>
          <a:bodyPr wrap="square">
            <a:spAutoFit/>
          </a:bodyPr>
          <a:lstStyle/>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Trädålder </a:t>
            </a:r>
            <a:r>
              <a:rPr lang="sv-SE" sz="2000" dirty="0">
                <a:latin typeface="Cambria" panose="02040503050406030204" pitchFamily="18" charset="0"/>
                <a:ea typeface="Calibri" panose="020F0502020204030204" pitchFamily="34" charset="0"/>
                <a:cs typeface="Times New Roman" panose="02020603050405020304" pitchFamily="18" charset="0"/>
              </a:rPr>
              <a:t>samt andelen tall/gran/löv i de olika avdelningarna.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Huvuddelen </a:t>
            </a:r>
            <a:r>
              <a:rPr lang="sv-SE" sz="2000" dirty="0">
                <a:latin typeface="Cambria" panose="02040503050406030204" pitchFamily="18" charset="0"/>
                <a:ea typeface="Calibri" panose="020F0502020204030204" pitchFamily="34" charset="0"/>
                <a:cs typeface="Times New Roman" panose="02020603050405020304" pitchFamily="18" charset="0"/>
              </a:rPr>
              <a:t>av skogen i det inre upptagningsområdet är över 65 år gammal och </a:t>
            </a:r>
            <a:r>
              <a:rPr lang="sv-SE" sz="2000" dirty="0" err="1">
                <a:latin typeface="Cambria" panose="02040503050406030204" pitchFamily="18" charset="0"/>
                <a:ea typeface="Calibri" panose="020F0502020204030204" pitchFamily="34" charset="0"/>
                <a:cs typeface="Times New Roman" panose="02020603050405020304" pitchFamily="18" charset="0"/>
              </a:rPr>
              <a:t>talldominerad</a:t>
            </a:r>
            <a:r>
              <a:rPr lang="sv-SE" sz="2000" dirty="0">
                <a:latin typeface="Cambria" panose="02040503050406030204" pitchFamily="18" charset="0"/>
                <a:ea typeface="Calibri" panose="020F0502020204030204" pitchFamily="34" charset="0"/>
                <a:cs typeface="Times New Roman" panose="02020603050405020304" pitchFamily="18" charset="0"/>
              </a:rPr>
              <a:t>.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Stamantalet </a:t>
            </a:r>
            <a:r>
              <a:rPr lang="sv-SE" sz="2000" dirty="0">
                <a:latin typeface="Cambria" panose="02040503050406030204" pitchFamily="18" charset="0"/>
                <a:ea typeface="Calibri" panose="020F0502020204030204" pitchFamily="34" charset="0"/>
                <a:cs typeface="Times New Roman" panose="02020603050405020304" pitchFamily="18" charset="0"/>
              </a:rPr>
              <a:t>ligger i storleksordningen ca 400 stammar/ha vilket gynnar god blåbärstäckning. </a:t>
            </a:r>
            <a:endParaRPr lang="sv-SE"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Bildobjekt 3"/>
          <p:cNvPicPr>
            <a:picLocks noChangeAspect="1"/>
          </p:cNvPicPr>
          <p:nvPr/>
        </p:nvPicPr>
        <p:blipFill>
          <a:blip r:embed="rId3"/>
          <a:stretch>
            <a:fillRect/>
          </a:stretch>
        </p:blipFill>
        <p:spPr>
          <a:xfrm>
            <a:off x="7213600" y="3732202"/>
            <a:ext cx="4584589" cy="2755631"/>
          </a:xfrm>
          <a:prstGeom prst="rect">
            <a:avLst/>
          </a:prstGeom>
        </p:spPr>
      </p:pic>
    </p:spTree>
    <p:extLst>
      <p:ext uri="{BB962C8B-B14F-4D97-AF65-F5344CB8AC3E}">
        <p14:creationId xmlns:p14="http://schemas.microsoft.com/office/powerpoint/2010/main" val="1492078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239448" y="341745"/>
            <a:ext cx="7681493" cy="6310107"/>
          </a:xfrm>
          <a:prstGeom prst="rect">
            <a:avLst/>
          </a:prstGeom>
        </p:spPr>
      </p:pic>
      <p:sp>
        <p:nvSpPr>
          <p:cNvPr id="3" name="Rektangel 2"/>
          <p:cNvSpPr/>
          <p:nvPr/>
        </p:nvSpPr>
        <p:spPr>
          <a:xfrm>
            <a:off x="8091054" y="1650138"/>
            <a:ext cx="3953163" cy="369331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sv-SE" sz="2400" b="1" dirty="0" smtClean="0">
                <a:latin typeface="Cambria" panose="02040503050406030204" pitchFamily="18" charset="0"/>
                <a:ea typeface="Calibri" panose="020F0502020204030204" pitchFamily="34" charset="0"/>
                <a:cs typeface="Times New Roman" panose="02020603050405020304" pitchFamily="18" charset="0"/>
              </a:rPr>
              <a:t>Inre upptagningsområdet</a:t>
            </a:r>
          </a:p>
          <a:p>
            <a:r>
              <a:rPr lang="sv-SE" sz="2400" dirty="0" smtClean="0">
                <a:latin typeface="Cambria" panose="02040503050406030204" pitchFamily="18" charset="0"/>
                <a:ea typeface="Calibri" panose="020F0502020204030204" pitchFamily="34" charset="0"/>
                <a:cs typeface="Times New Roman" panose="02020603050405020304" pitchFamily="18" charset="0"/>
              </a:rPr>
              <a:t>Plockhuggning</a:t>
            </a:r>
          </a:p>
          <a:p>
            <a:r>
              <a:rPr lang="sv-SE" sz="2400" dirty="0" smtClean="0">
                <a:latin typeface="Cambria" panose="02040503050406030204" pitchFamily="18" charset="0"/>
                <a:ea typeface="Calibri" panose="020F0502020204030204" pitchFamily="34" charset="0"/>
                <a:cs typeface="Times New Roman" panose="02020603050405020304" pitchFamily="18" charset="0"/>
              </a:rPr>
              <a:t>Luckor max 0,25 ha</a:t>
            </a:r>
          </a:p>
          <a:p>
            <a:r>
              <a:rPr lang="sv-SE" sz="2400" dirty="0" smtClean="0">
                <a:latin typeface="Cambria" panose="02040503050406030204" pitchFamily="18" charset="0"/>
                <a:ea typeface="Calibri" panose="020F0502020204030204" pitchFamily="34" charset="0"/>
                <a:cs typeface="Times New Roman" panose="02020603050405020304" pitchFamily="18" charset="0"/>
              </a:rPr>
              <a:t>Höggallring</a:t>
            </a:r>
          </a:p>
          <a:p>
            <a:endParaRPr lang="sv-SE" sz="2400" dirty="0">
              <a:latin typeface="Cambria" panose="02040503050406030204" pitchFamily="18" charset="0"/>
              <a:ea typeface="Calibri" panose="020F0502020204030204" pitchFamily="34" charset="0"/>
              <a:cs typeface="Times New Roman" panose="02020603050405020304" pitchFamily="18" charset="0"/>
            </a:endParaRPr>
          </a:p>
          <a:p>
            <a:r>
              <a:rPr lang="sv-SE" sz="2400" b="1" dirty="0" smtClean="0">
                <a:latin typeface="Cambria" panose="02040503050406030204" pitchFamily="18" charset="0"/>
                <a:ea typeface="Calibri" panose="020F0502020204030204" pitchFamily="34" charset="0"/>
                <a:cs typeface="Times New Roman" panose="02020603050405020304" pitchFamily="18" charset="0"/>
              </a:rPr>
              <a:t>Yttre upptagningsområdet</a:t>
            </a:r>
          </a:p>
          <a:p>
            <a:r>
              <a:rPr lang="sv-SE" sz="2400" dirty="0" err="1" smtClean="0">
                <a:latin typeface="Cambria" panose="02040503050406030204" pitchFamily="18" charset="0"/>
                <a:ea typeface="Calibri" panose="020F0502020204030204" pitchFamily="34" charset="0"/>
                <a:cs typeface="Times New Roman" panose="02020603050405020304" pitchFamily="18" charset="0"/>
              </a:rPr>
              <a:t>Fröträdställning</a:t>
            </a:r>
            <a:endParaRPr lang="sv-SE" sz="2400" dirty="0" smtClean="0">
              <a:latin typeface="Cambria" panose="02040503050406030204" pitchFamily="18" charset="0"/>
              <a:ea typeface="Calibri" panose="020F0502020204030204" pitchFamily="34" charset="0"/>
              <a:cs typeface="Times New Roman" panose="02020603050405020304" pitchFamily="18" charset="0"/>
            </a:endParaRPr>
          </a:p>
          <a:p>
            <a:r>
              <a:rPr lang="sv-SE" sz="2400" dirty="0" smtClean="0">
                <a:latin typeface="Cambria" panose="02040503050406030204" pitchFamily="18" charset="0"/>
                <a:ea typeface="Calibri" panose="020F0502020204030204" pitchFamily="34" charset="0"/>
                <a:cs typeface="Times New Roman" panose="02020603050405020304" pitchFamily="18" charset="0"/>
              </a:rPr>
              <a:t>Skärmställning</a:t>
            </a:r>
          </a:p>
          <a:p>
            <a:r>
              <a:rPr lang="sv-SE" sz="2400" dirty="0" smtClean="0">
                <a:latin typeface="Cambria" panose="02040503050406030204" pitchFamily="18" charset="0"/>
                <a:ea typeface="Calibri" panose="020F0502020204030204" pitchFamily="34" charset="0"/>
                <a:cs typeface="Times New Roman" panose="02020603050405020304" pitchFamily="18" charset="0"/>
              </a:rPr>
              <a:t>Låggallring</a:t>
            </a:r>
            <a:endParaRPr lang="sv-SE" sz="2400" dirty="0">
              <a:latin typeface="Cambria" panose="02040503050406030204" pitchFamily="18" charset="0"/>
              <a:ea typeface="Calibri" panose="020F0502020204030204" pitchFamily="34" charset="0"/>
              <a:cs typeface="Times New Roman" panose="02020603050405020304" pitchFamily="18" charset="0"/>
            </a:endParaRPr>
          </a:p>
          <a:p>
            <a:endParaRPr lang="sv-SE" dirty="0"/>
          </a:p>
        </p:txBody>
      </p:sp>
    </p:spTree>
    <p:extLst>
      <p:ext uri="{BB962C8B-B14F-4D97-AF65-F5344CB8AC3E}">
        <p14:creationId xmlns:p14="http://schemas.microsoft.com/office/powerpoint/2010/main" val="1299415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534478" y="253045"/>
            <a:ext cx="6402031" cy="6305448"/>
          </a:xfrm>
          <a:prstGeom prst="rect">
            <a:avLst/>
          </a:prstGeom>
        </p:spPr>
      </p:pic>
      <p:sp>
        <p:nvSpPr>
          <p:cNvPr id="3" name="Rektangel 2"/>
          <p:cNvSpPr/>
          <p:nvPr/>
        </p:nvSpPr>
        <p:spPr>
          <a:xfrm>
            <a:off x="7269018" y="404727"/>
            <a:ext cx="4313382" cy="6327886"/>
          </a:xfrm>
          <a:prstGeom prst="rect">
            <a:avLst/>
          </a:prstGeom>
        </p:spPr>
        <p:txBody>
          <a:bodyPr wrap="square">
            <a:spAutoFit/>
          </a:bodyPr>
          <a:lstStyle/>
          <a:p>
            <a:pPr>
              <a:lnSpc>
                <a:spcPct val="107000"/>
              </a:lnSpc>
              <a:spcAft>
                <a:spcPts val="800"/>
              </a:spcAft>
            </a:pPr>
            <a:r>
              <a:rPr lang="sv-SE" sz="2000" b="1" dirty="0" smtClean="0">
                <a:latin typeface="Cambria" panose="02040503050406030204" pitchFamily="18" charset="0"/>
                <a:ea typeface="Calibri" panose="020F0502020204030204" pitchFamily="34" charset="0"/>
                <a:cs typeface="Times New Roman" panose="02020603050405020304" pitchFamily="18" charset="0"/>
              </a:rPr>
              <a:t>Tjäderlekplats xx</a:t>
            </a:r>
          </a:p>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En </a:t>
            </a:r>
            <a:r>
              <a:rPr lang="sv-SE" sz="2000" dirty="0">
                <a:latin typeface="Cambria" panose="02040503050406030204" pitchFamily="18" charset="0"/>
                <a:ea typeface="Calibri" panose="020F0502020204030204" pitchFamily="34" charset="0"/>
                <a:cs typeface="Times New Roman" panose="02020603050405020304" pitchFamily="18" charset="0"/>
              </a:rPr>
              <a:t>av de största kända tjäderlekplatserna i den västsvenska regionen. Totalt uppskattad mellan 10-15 tuppar. </a:t>
            </a:r>
            <a:r>
              <a:rPr lang="sv-SE" sz="2000" dirty="0" smtClean="0">
                <a:latin typeface="Cambria" panose="02040503050406030204" pitchFamily="18" charset="0"/>
                <a:ea typeface="Calibri" panose="020F0502020204030204" pitchFamily="34" charset="0"/>
                <a:cs typeface="Times New Roman" panose="02020603050405020304" pitchFamily="18" charset="0"/>
              </a:rPr>
              <a:t>Stora </a:t>
            </a:r>
            <a:r>
              <a:rPr lang="sv-SE" sz="2000" dirty="0">
                <a:latin typeface="Cambria" panose="02040503050406030204" pitchFamily="18" charset="0"/>
                <a:ea typeface="Calibri" panose="020F0502020204030204" pitchFamily="34" charset="0"/>
                <a:cs typeface="Times New Roman" panose="02020603050405020304" pitchFamily="18" charset="0"/>
              </a:rPr>
              <a:t>delar av det totala upptagningsområdet inklusive hela det inre ligger på kommunal mark.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Hänsyn </a:t>
            </a:r>
            <a:r>
              <a:rPr lang="sv-SE" sz="2000" dirty="0">
                <a:latin typeface="Cambria" panose="02040503050406030204" pitchFamily="18" charset="0"/>
                <a:ea typeface="Calibri" panose="020F0502020204030204" pitchFamily="34" charset="0"/>
                <a:cs typeface="Times New Roman" panose="02020603050405020304" pitchFamily="18" charset="0"/>
              </a:rPr>
              <a:t>till tjäder skall tas enligt skogsbruksplanen, men någon hänsynsplan för tjäderlekplatsen är inte gjord. Det är angeläget att en sådan plan görs och att skogsbruket  inrättas efter tjäderns behov.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Stora </a:t>
            </a:r>
            <a:r>
              <a:rPr lang="sv-SE" sz="2000" dirty="0">
                <a:latin typeface="Cambria" panose="02040503050406030204" pitchFamily="18" charset="0"/>
                <a:ea typeface="Calibri" panose="020F0502020204030204" pitchFamily="34" charset="0"/>
                <a:cs typeface="Times New Roman" panose="02020603050405020304" pitchFamily="18" charset="0"/>
              </a:rPr>
              <a:t>delar av upptagningsområdet, liksom i princip hela det inre upptagningsområdet utgörs av optimal  tjäderhabitat, vilket förklarar storleken på lekplatsen. </a:t>
            </a:r>
            <a:endParaRPr lang="sv-SE"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4912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232634" y="308232"/>
            <a:ext cx="6445257" cy="6361189"/>
          </a:xfrm>
          <a:prstGeom prst="rect">
            <a:avLst/>
          </a:prstGeom>
        </p:spPr>
      </p:pic>
      <p:sp>
        <p:nvSpPr>
          <p:cNvPr id="3" name="Rektangel 2"/>
          <p:cNvSpPr/>
          <p:nvPr/>
        </p:nvSpPr>
        <p:spPr>
          <a:xfrm>
            <a:off x="7121236" y="764945"/>
            <a:ext cx="4304146" cy="5550045"/>
          </a:xfrm>
          <a:prstGeom prst="rect">
            <a:avLst/>
          </a:prstGeom>
        </p:spPr>
        <p:txBody>
          <a:bodyPr wrap="square">
            <a:spAutoFit/>
          </a:bodyPr>
          <a:lstStyle/>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Större </a:t>
            </a:r>
            <a:r>
              <a:rPr lang="sv-SE" sz="2000" dirty="0">
                <a:latin typeface="Cambria" panose="02040503050406030204" pitchFamily="18" charset="0"/>
                <a:ea typeface="Calibri" panose="020F0502020204030204" pitchFamily="34" charset="0"/>
                <a:cs typeface="Times New Roman" panose="02020603050405020304" pitchFamily="18" charset="0"/>
              </a:rPr>
              <a:t>delen av upptagningsområdet består av barrblandskog skog. Vid inventeringen konstaterades en </a:t>
            </a:r>
            <a:r>
              <a:rPr lang="sv-SE" sz="2000" dirty="0" err="1">
                <a:latin typeface="Cambria" panose="02040503050406030204" pitchFamily="18" charset="0"/>
                <a:ea typeface="Calibri" panose="020F0502020204030204" pitchFamily="34" charset="0"/>
                <a:cs typeface="Times New Roman" panose="02020603050405020304" pitchFamily="18" charset="0"/>
              </a:rPr>
              <a:t>taldominerans</a:t>
            </a:r>
            <a:r>
              <a:rPr lang="sv-SE" sz="2000" dirty="0">
                <a:latin typeface="Cambria" panose="02040503050406030204" pitchFamily="18" charset="0"/>
                <a:ea typeface="Calibri" panose="020F0502020204030204" pitchFamily="34" charset="0"/>
                <a:cs typeface="Times New Roman" panose="02020603050405020304" pitchFamily="18" charset="0"/>
              </a:rPr>
              <a:t>. Andelen mossar och våtmarker är också stor inom området.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Grandominerad </a:t>
            </a:r>
            <a:r>
              <a:rPr lang="sv-SE" sz="2000" dirty="0">
                <a:latin typeface="Cambria" panose="02040503050406030204" pitchFamily="18" charset="0"/>
                <a:ea typeface="Calibri" panose="020F0502020204030204" pitchFamily="34" charset="0"/>
                <a:cs typeface="Times New Roman" panose="02020603050405020304" pitchFamily="18" charset="0"/>
              </a:rPr>
              <a:t>skog finns fr.a. i sydöstra delarna. Även i sydöstra delen av inre upptagningsområde finns ett större område med äldre grandominerad skog (&gt; 100 år), blåbärsgranskog.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Genom </a:t>
            </a:r>
            <a:r>
              <a:rPr lang="sv-SE" sz="2000" dirty="0">
                <a:latin typeface="Cambria" panose="02040503050406030204" pitchFamily="18" charset="0"/>
                <a:ea typeface="Calibri" panose="020F0502020204030204" pitchFamily="34" charset="0"/>
                <a:cs typeface="Times New Roman" panose="02020603050405020304" pitchFamily="18" charset="0"/>
              </a:rPr>
              <a:t>området går en stig som är ganska lite frekventerad. Stigen går nära lekplatscentrum och är en potentiell störning för denna.</a:t>
            </a:r>
            <a:endParaRPr lang="sv-SE"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8237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20072" y="1235706"/>
            <a:ext cx="5486401" cy="5522074"/>
          </a:xfrm>
          <a:prstGeom prst="rect">
            <a:avLst/>
          </a:prstGeom>
        </p:spPr>
      </p:pic>
      <p:graphicFrame>
        <p:nvGraphicFramePr>
          <p:cNvPr id="3" name="Tabell 2"/>
          <p:cNvGraphicFramePr>
            <a:graphicFrameLocks noGrp="1"/>
          </p:cNvGraphicFramePr>
          <p:nvPr>
            <p:extLst>
              <p:ext uri="{D42A27DB-BD31-4B8C-83A1-F6EECF244321}">
                <p14:modId xmlns:p14="http://schemas.microsoft.com/office/powerpoint/2010/main" val="3515909543"/>
              </p:ext>
            </p:extLst>
          </p:nvPr>
        </p:nvGraphicFramePr>
        <p:xfrm>
          <a:off x="406400" y="77986"/>
          <a:ext cx="5200073" cy="1157720"/>
        </p:xfrm>
        <a:graphic>
          <a:graphicData uri="http://schemas.openxmlformats.org/drawingml/2006/table">
            <a:tbl>
              <a:tblPr firstRow="1" firstCol="1" bandRow="1">
                <a:tableStyleId>{5C22544A-7EE6-4342-B048-85BDC9FD1C3A}</a:tableStyleId>
              </a:tblPr>
              <a:tblGrid>
                <a:gridCol w="1817501">
                  <a:extLst>
                    <a:ext uri="{9D8B030D-6E8A-4147-A177-3AD203B41FA5}">
                      <a16:colId xmlns:a16="http://schemas.microsoft.com/office/drawing/2014/main" val="688787802"/>
                    </a:ext>
                  </a:extLst>
                </a:gridCol>
                <a:gridCol w="3382572">
                  <a:extLst>
                    <a:ext uri="{9D8B030D-6E8A-4147-A177-3AD203B41FA5}">
                      <a16:colId xmlns:a16="http://schemas.microsoft.com/office/drawing/2014/main" val="2612097755"/>
                    </a:ext>
                  </a:extLst>
                </a:gridCol>
              </a:tblGrid>
              <a:tr h="289430">
                <a:tc>
                  <a:txBody>
                    <a:bodyPr/>
                    <a:lstStyle/>
                    <a:p>
                      <a:pPr algn="l">
                        <a:lnSpc>
                          <a:spcPct val="107000"/>
                        </a:lnSpc>
                        <a:spcAft>
                          <a:spcPts val="0"/>
                        </a:spcAft>
                      </a:pPr>
                      <a:r>
                        <a:rPr lang="sv-SE" sz="1600" dirty="0">
                          <a:effectLst/>
                        </a:rPr>
                        <a:t>Rött</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sv-SE" sz="1600" dirty="0">
                          <a:effectLst/>
                        </a:rPr>
                        <a:t>NO (naturvård orörd)</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3415295"/>
                  </a:ext>
                </a:extLst>
              </a:tr>
              <a:tr h="289430">
                <a:tc>
                  <a:txBody>
                    <a:bodyPr/>
                    <a:lstStyle/>
                    <a:p>
                      <a:pPr algn="l">
                        <a:lnSpc>
                          <a:spcPct val="107000"/>
                        </a:lnSpc>
                        <a:spcAft>
                          <a:spcPts val="0"/>
                        </a:spcAft>
                      </a:pPr>
                      <a:r>
                        <a:rPr lang="sv-SE" sz="1600">
                          <a:effectLst/>
                        </a:rPr>
                        <a:t>Rosa</a:t>
                      </a:r>
                      <a:endParaRPr lang="sv-S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sv-SE" sz="1600" dirty="0">
                          <a:effectLst/>
                        </a:rPr>
                        <a:t>NS (Naturvårds skötsel)</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3226572"/>
                  </a:ext>
                </a:extLst>
              </a:tr>
              <a:tr h="289430">
                <a:tc>
                  <a:txBody>
                    <a:bodyPr/>
                    <a:lstStyle/>
                    <a:p>
                      <a:pPr algn="l">
                        <a:lnSpc>
                          <a:spcPct val="107000"/>
                        </a:lnSpc>
                        <a:spcAft>
                          <a:spcPts val="0"/>
                        </a:spcAft>
                      </a:pPr>
                      <a:r>
                        <a:rPr lang="sv-SE" sz="1600">
                          <a:effectLst/>
                        </a:rPr>
                        <a:t>Grön</a:t>
                      </a:r>
                      <a:endParaRPr lang="sv-S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sv-SE" sz="1600" dirty="0">
                          <a:effectLst/>
                        </a:rPr>
                        <a:t>PG (Produktion generell)</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91658724"/>
                  </a:ext>
                </a:extLst>
              </a:tr>
              <a:tr h="289430">
                <a:tc>
                  <a:txBody>
                    <a:bodyPr/>
                    <a:lstStyle/>
                    <a:p>
                      <a:pPr algn="l">
                        <a:lnSpc>
                          <a:spcPct val="107000"/>
                        </a:lnSpc>
                        <a:spcAft>
                          <a:spcPts val="0"/>
                        </a:spcAft>
                      </a:pPr>
                      <a:r>
                        <a:rPr lang="sv-SE" sz="1600">
                          <a:effectLst/>
                        </a:rPr>
                        <a:t>Grön/Rosa ränder</a:t>
                      </a:r>
                      <a:endParaRPr lang="sv-SE"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sv-SE" sz="1600" dirty="0">
                          <a:effectLst/>
                        </a:rPr>
                        <a:t>K (Kombinerade mål natur/produktion</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9217010"/>
                  </a:ext>
                </a:extLst>
              </a:tr>
            </a:tbl>
          </a:graphicData>
        </a:graphic>
      </p:graphicFrame>
      <p:graphicFrame>
        <p:nvGraphicFramePr>
          <p:cNvPr id="4" name="Tabell 3"/>
          <p:cNvGraphicFramePr>
            <a:graphicFrameLocks noGrp="1"/>
          </p:cNvGraphicFramePr>
          <p:nvPr>
            <p:extLst>
              <p:ext uri="{D42A27DB-BD31-4B8C-83A1-F6EECF244321}">
                <p14:modId xmlns:p14="http://schemas.microsoft.com/office/powerpoint/2010/main" val="3773438938"/>
              </p:ext>
            </p:extLst>
          </p:nvPr>
        </p:nvGraphicFramePr>
        <p:xfrm>
          <a:off x="5902034" y="15296"/>
          <a:ext cx="6068292" cy="6834452"/>
        </p:xfrm>
        <a:graphic>
          <a:graphicData uri="http://schemas.openxmlformats.org/drawingml/2006/table">
            <a:tbl>
              <a:tblPr firstRow="1" firstCol="1" bandRow="1">
                <a:tableStyleId>{5C22544A-7EE6-4342-B048-85BDC9FD1C3A}</a:tableStyleId>
              </a:tblPr>
              <a:tblGrid>
                <a:gridCol w="452583">
                  <a:extLst>
                    <a:ext uri="{9D8B030D-6E8A-4147-A177-3AD203B41FA5}">
                      <a16:colId xmlns:a16="http://schemas.microsoft.com/office/drawing/2014/main" val="958976310"/>
                    </a:ext>
                  </a:extLst>
                </a:gridCol>
                <a:gridCol w="3278909">
                  <a:extLst>
                    <a:ext uri="{9D8B030D-6E8A-4147-A177-3AD203B41FA5}">
                      <a16:colId xmlns:a16="http://schemas.microsoft.com/office/drawing/2014/main" val="2911193258"/>
                    </a:ext>
                  </a:extLst>
                </a:gridCol>
                <a:gridCol w="2336800">
                  <a:extLst>
                    <a:ext uri="{9D8B030D-6E8A-4147-A177-3AD203B41FA5}">
                      <a16:colId xmlns:a16="http://schemas.microsoft.com/office/drawing/2014/main" val="835168105"/>
                    </a:ext>
                  </a:extLst>
                </a:gridCol>
              </a:tblGrid>
              <a:tr h="442539">
                <a:tc>
                  <a:txBody>
                    <a:bodyPr/>
                    <a:lstStyle/>
                    <a:p>
                      <a:pPr>
                        <a:lnSpc>
                          <a:spcPct val="107000"/>
                        </a:lnSpc>
                        <a:spcAft>
                          <a:spcPts val="0"/>
                        </a:spcAft>
                      </a:pPr>
                      <a:r>
                        <a:rPr lang="sv-SE" sz="1600">
                          <a:effectLst/>
                        </a:rPr>
                        <a:t>Obj</a:t>
                      </a:r>
                      <a:endParaRPr lang="sv-SE" sz="16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600" dirty="0" err="1">
                          <a:effectLst/>
                        </a:rPr>
                        <a:t>Beskrivnning</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600" dirty="0">
                          <a:effectLst/>
                        </a:rPr>
                        <a:t>Förslag mål och åtgärder</a:t>
                      </a:r>
                      <a:endParaRPr lang="sv-SE"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extLst>
                  <a:ext uri="{0D108BD9-81ED-4DB2-BD59-A6C34878D82A}">
                    <a16:rowId xmlns:a16="http://schemas.microsoft.com/office/drawing/2014/main" val="3656649857"/>
                  </a:ext>
                </a:extLst>
              </a:tr>
              <a:tr h="622183">
                <a:tc>
                  <a:txBody>
                    <a:bodyPr/>
                    <a:lstStyle/>
                    <a:p>
                      <a:pPr>
                        <a:lnSpc>
                          <a:spcPct val="107000"/>
                        </a:lnSpc>
                        <a:spcAft>
                          <a:spcPts val="0"/>
                        </a:spcAft>
                      </a:pPr>
                      <a:r>
                        <a:rPr lang="sv-SE" sz="1400">
                          <a:effectLst/>
                        </a:rPr>
                        <a:t>1</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err="1">
                          <a:effectLst/>
                        </a:rPr>
                        <a:t>Talldominerat</a:t>
                      </a:r>
                      <a:r>
                        <a:rPr lang="sv-SE" sz="1400" dirty="0">
                          <a:effectLst/>
                        </a:rPr>
                        <a:t>. 80/20 (tall/gran), 98 år, vissa delar 90/10. Bra blåbärsris, mindre strukturer och skiktning  TB</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a:effectLst/>
                        </a:rPr>
                        <a:t>NO. Inga åtgärder. Fri utveckling</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extLst>
                  <a:ext uri="{0D108BD9-81ED-4DB2-BD59-A6C34878D82A}">
                    <a16:rowId xmlns:a16="http://schemas.microsoft.com/office/drawing/2014/main" val="322728712"/>
                  </a:ext>
                </a:extLst>
              </a:tr>
              <a:tr h="414788">
                <a:tc>
                  <a:txBody>
                    <a:bodyPr/>
                    <a:lstStyle/>
                    <a:p>
                      <a:pPr>
                        <a:lnSpc>
                          <a:spcPct val="107000"/>
                        </a:lnSpc>
                        <a:spcAft>
                          <a:spcPts val="0"/>
                        </a:spcAft>
                      </a:pPr>
                      <a:r>
                        <a:rPr lang="sv-SE" sz="1400">
                          <a:effectLst/>
                        </a:rPr>
                        <a:t>2</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err="1">
                          <a:effectLst/>
                        </a:rPr>
                        <a:t>Talldominerat</a:t>
                      </a:r>
                      <a:r>
                        <a:rPr lang="sv-SE" sz="1400" dirty="0">
                          <a:effectLst/>
                        </a:rPr>
                        <a:t>. Ungskog. 80/20 tall/björk. 22 år. Gles </a:t>
                      </a:r>
                      <a:r>
                        <a:rPr lang="sv-SE" sz="1400" dirty="0" err="1">
                          <a:effectLst/>
                        </a:rPr>
                        <a:t>fröträdställning</a:t>
                      </a:r>
                      <a:r>
                        <a:rPr lang="sv-SE" sz="1400" dirty="0">
                          <a:effectLst/>
                        </a:rPr>
                        <a:t> kvar. Ej TB</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a:effectLst/>
                        </a:rPr>
                        <a:t>NS. Fri utveckling/röjning för talldominans.</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extLst>
                  <a:ext uri="{0D108BD9-81ED-4DB2-BD59-A6C34878D82A}">
                    <a16:rowId xmlns:a16="http://schemas.microsoft.com/office/drawing/2014/main" val="1911073523"/>
                  </a:ext>
                </a:extLst>
              </a:tr>
              <a:tr h="414788">
                <a:tc>
                  <a:txBody>
                    <a:bodyPr/>
                    <a:lstStyle/>
                    <a:p>
                      <a:pPr>
                        <a:lnSpc>
                          <a:spcPct val="107000"/>
                        </a:lnSpc>
                        <a:spcAft>
                          <a:spcPts val="0"/>
                        </a:spcAft>
                      </a:pPr>
                      <a:r>
                        <a:rPr lang="sv-SE" sz="1400">
                          <a:effectLst/>
                        </a:rPr>
                        <a:t>3</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a:effectLst/>
                        </a:rPr>
                        <a:t>Grandominerat. 20/80 (tall/gran). 38 år. Stamtätt, ingen </a:t>
                      </a:r>
                      <a:r>
                        <a:rPr lang="sv-SE" sz="1400" dirty="0" err="1">
                          <a:effectLst/>
                        </a:rPr>
                        <a:t>fältveg</a:t>
                      </a:r>
                      <a:r>
                        <a:rPr lang="sv-SE" sz="1400" dirty="0">
                          <a:effectLst/>
                        </a:rPr>
                        <a:t>.   Ej TB</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a:effectLst/>
                        </a:rPr>
                        <a:t>NS. Frihuggning av löv och tall. </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extLst>
                  <a:ext uri="{0D108BD9-81ED-4DB2-BD59-A6C34878D82A}">
                    <a16:rowId xmlns:a16="http://schemas.microsoft.com/office/drawing/2014/main" val="791773429"/>
                  </a:ext>
                </a:extLst>
              </a:tr>
              <a:tr h="622183">
                <a:tc>
                  <a:txBody>
                    <a:bodyPr/>
                    <a:lstStyle/>
                    <a:p>
                      <a:pPr>
                        <a:lnSpc>
                          <a:spcPct val="107000"/>
                        </a:lnSpc>
                        <a:spcAft>
                          <a:spcPts val="0"/>
                        </a:spcAft>
                      </a:pPr>
                      <a:r>
                        <a:rPr lang="sv-SE" sz="1400">
                          <a:effectLst/>
                        </a:rPr>
                        <a:t>4</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a:effectLst/>
                        </a:rPr>
                        <a:t>Ej besökt. </a:t>
                      </a:r>
                      <a:r>
                        <a:rPr lang="sv-SE" sz="1400" dirty="0" err="1">
                          <a:effectLst/>
                        </a:rPr>
                        <a:t>Talldominerat</a:t>
                      </a:r>
                      <a:r>
                        <a:rPr lang="sv-SE" sz="1400" dirty="0">
                          <a:effectLst/>
                        </a:rPr>
                        <a:t>. 98 år. Enligt </a:t>
                      </a:r>
                      <a:r>
                        <a:rPr lang="sv-SE" sz="1400" dirty="0" err="1">
                          <a:effectLst/>
                        </a:rPr>
                        <a:t>beskrivninga</a:t>
                      </a:r>
                      <a:r>
                        <a:rPr lang="sv-SE" sz="1400" dirty="0">
                          <a:effectLst/>
                        </a:rPr>
                        <a:t> </a:t>
                      </a:r>
                      <a:r>
                        <a:rPr lang="sv-SE" sz="1400" dirty="0" err="1">
                          <a:effectLst/>
                        </a:rPr>
                        <a:t>älder</a:t>
                      </a:r>
                      <a:r>
                        <a:rPr lang="sv-SE" sz="1400" dirty="0">
                          <a:effectLst/>
                        </a:rPr>
                        <a:t> tall och mycket död ved. </a:t>
                      </a:r>
                      <a:r>
                        <a:rPr lang="sv-SE" sz="1400" dirty="0" err="1">
                          <a:effectLst/>
                        </a:rPr>
                        <a:t>Förmodl</a:t>
                      </a:r>
                      <a:r>
                        <a:rPr lang="sv-SE" sz="1400" dirty="0">
                          <a:effectLst/>
                        </a:rPr>
                        <a:t>. Blåbärsrikt. TB</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a:effectLst/>
                        </a:rPr>
                        <a:t>NO. Inga åtgärder. Fri utveckling</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extLst>
                  <a:ext uri="{0D108BD9-81ED-4DB2-BD59-A6C34878D82A}">
                    <a16:rowId xmlns:a16="http://schemas.microsoft.com/office/drawing/2014/main" val="503568852"/>
                  </a:ext>
                </a:extLst>
              </a:tr>
              <a:tr h="1036972">
                <a:tc>
                  <a:txBody>
                    <a:bodyPr/>
                    <a:lstStyle/>
                    <a:p>
                      <a:pPr>
                        <a:lnSpc>
                          <a:spcPct val="107000"/>
                        </a:lnSpc>
                        <a:spcAft>
                          <a:spcPts val="0"/>
                        </a:spcAft>
                      </a:pPr>
                      <a:r>
                        <a:rPr lang="sv-SE" sz="1400">
                          <a:effectLst/>
                        </a:rPr>
                        <a:t>5</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a:effectLst/>
                        </a:rPr>
                        <a:t>Grandominerat. 20/60/20 (10/70/20). Olikåldrigt, skiktat i delar av området. Mkt strukturer. Höjder/sänkor rikligt m blåbär.  Blåbärsgranskog (med äldre gran &gt; 100 år)  TB</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a:effectLst/>
                        </a:rPr>
                        <a:t>NS/NO. Fri utveckling i stora delar. Ovanligt med gammal blåbärsgranskog. Plockhugg möjlig i vissa delar med tätare gran.</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extLst>
                  <a:ext uri="{0D108BD9-81ED-4DB2-BD59-A6C34878D82A}">
                    <a16:rowId xmlns:a16="http://schemas.microsoft.com/office/drawing/2014/main" val="967678105"/>
                  </a:ext>
                </a:extLst>
              </a:tr>
              <a:tr h="622183">
                <a:tc>
                  <a:txBody>
                    <a:bodyPr/>
                    <a:lstStyle/>
                    <a:p>
                      <a:pPr>
                        <a:lnSpc>
                          <a:spcPct val="107000"/>
                        </a:lnSpc>
                        <a:spcAft>
                          <a:spcPts val="0"/>
                        </a:spcAft>
                      </a:pPr>
                      <a:r>
                        <a:rPr lang="sv-SE" sz="1400">
                          <a:effectLst/>
                        </a:rPr>
                        <a:t>6</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a:effectLst/>
                        </a:rPr>
                        <a:t>Grandominerat. 10/90. 48 år. Likåldrigt, ej skiktning, ej blåbär, begränsat m strukturer.   Ej TB</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a:effectLst/>
                        </a:rPr>
                        <a:t>K.  NV gallring/utglesning. Förstärka strukturer, friställa tall och löv (fåtaliga). Möjligen prova </a:t>
                      </a:r>
                      <a:r>
                        <a:rPr lang="sv-SE" sz="1400" dirty="0" err="1">
                          <a:effectLst/>
                        </a:rPr>
                        <a:t>luckhuggning</a:t>
                      </a:r>
                      <a:r>
                        <a:rPr lang="sv-SE" sz="1400" dirty="0">
                          <a:effectLst/>
                        </a:rPr>
                        <a:t>.  </a:t>
                      </a:r>
                      <a:r>
                        <a:rPr lang="sv-SE" sz="1400" dirty="0" err="1">
                          <a:effectLst/>
                        </a:rPr>
                        <a:t>Prio</a:t>
                      </a:r>
                      <a:r>
                        <a:rPr lang="sv-SE" sz="1400" dirty="0">
                          <a:effectLst/>
                        </a:rPr>
                        <a:t>!</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extLst>
                  <a:ext uri="{0D108BD9-81ED-4DB2-BD59-A6C34878D82A}">
                    <a16:rowId xmlns:a16="http://schemas.microsoft.com/office/drawing/2014/main" val="3414125280"/>
                  </a:ext>
                </a:extLst>
              </a:tr>
              <a:tr h="622183">
                <a:tc>
                  <a:txBody>
                    <a:bodyPr/>
                    <a:lstStyle/>
                    <a:p>
                      <a:pPr>
                        <a:lnSpc>
                          <a:spcPct val="107000"/>
                        </a:lnSpc>
                        <a:spcAft>
                          <a:spcPts val="0"/>
                        </a:spcAft>
                      </a:pPr>
                      <a:r>
                        <a:rPr lang="sv-SE" sz="1400">
                          <a:effectLst/>
                        </a:rPr>
                        <a:t>7</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err="1">
                          <a:effectLst/>
                        </a:rPr>
                        <a:t>Talldominerat</a:t>
                      </a:r>
                      <a:r>
                        <a:rPr lang="sv-SE" sz="1400" dirty="0">
                          <a:effectLst/>
                        </a:rPr>
                        <a:t>. 60/40 (50/50). 103 år. Skiktning bra, blåbär bra, strukturer finns, olikåldrigt           TB</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a:effectLst/>
                        </a:rPr>
                        <a:t>NO. Inga åtgärder. Fri utveckling</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extLst>
                  <a:ext uri="{0D108BD9-81ED-4DB2-BD59-A6C34878D82A}">
                    <a16:rowId xmlns:a16="http://schemas.microsoft.com/office/drawing/2014/main" val="1549843310"/>
                  </a:ext>
                </a:extLst>
              </a:tr>
              <a:tr h="622183">
                <a:tc>
                  <a:txBody>
                    <a:bodyPr/>
                    <a:lstStyle/>
                    <a:p>
                      <a:pPr>
                        <a:lnSpc>
                          <a:spcPct val="107000"/>
                        </a:lnSpc>
                        <a:spcAft>
                          <a:spcPts val="0"/>
                        </a:spcAft>
                      </a:pPr>
                      <a:r>
                        <a:rPr lang="sv-SE" sz="1400">
                          <a:effectLst/>
                        </a:rPr>
                        <a:t>8</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a:effectLst/>
                        </a:rPr>
                        <a:t>Talldominerat. 60/40 (50/50). 98 år. Skiktning bra, blåbär bra, strukturer finns, olikåldrigt           TB</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a:effectLst/>
                        </a:rPr>
                        <a:t>NO. Inga åtgärder. Fri utveckling</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extLst>
                  <a:ext uri="{0D108BD9-81ED-4DB2-BD59-A6C34878D82A}">
                    <a16:rowId xmlns:a16="http://schemas.microsoft.com/office/drawing/2014/main" val="1687234222"/>
                  </a:ext>
                </a:extLst>
              </a:tr>
              <a:tr h="613006">
                <a:tc>
                  <a:txBody>
                    <a:bodyPr/>
                    <a:lstStyle/>
                    <a:p>
                      <a:pPr>
                        <a:lnSpc>
                          <a:spcPct val="107000"/>
                        </a:lnSpc>
                        <a:spcAft>
                          <a:spcPts val="0"/>
                        </a:spcAft>
                      </a:pPr>
                      <a:r>
                        <a:rPr lang="sv-SE" sz="1400">
                          <a:effectLst/>
                        </a:rPr>
                        <a:t>9</a:t>
                      </a:r>
                      <a:endParaRPr lang="sv-SE" sz="140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err="1">
                          <a:effectLst/>
                        </a:rPr>
                        <a:t>Talldominerat</a:t>
                      </a:r>
                      <a:r>
                        <a:rPr lang="sv-SE" sz="1400" dirty="0">
                          <a:effectLst/>
                        </a:rPr>
                        <a:t>. 70/30 (tall/gran), 98 år. Olikåldrigt, skiktning, bra blåbärsris, kuperat, småmossar, friskt/fuktigt    TB</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tc>
                  <a:txBody>
                    <a:bodyPr/>
                    <a:lstStyle/>
                    <a:p>
                      <a:pPr>
                        <a:lnSpc>
                          <a:spcPct val="107000"/>
                        </a:lnSpc>
                        <a:spcAft>
                          <a:spcPts val="0"/>
                        </a:spcAft>
                      </a:pPr>
                      <a:r>
                        <a:rPr lang="sv-SE" sz="1400" dirty="0">
                          <a:effectLst/>
                        </a:rPr>
                        <a:t>NO. Inga åtgärder. Fri utveckling</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363" marR="57363" marT="0" marB="0"/>
                </a:tc>
                <a:extLst>
                  <a:ext uri="{0D108BD9-81ED-4DB2-BD59-A6C34878D82A}">
                    <a16:rowId xmlns:a16="http://schemas.microsoft.com/office/drawing/2014/main" val="2082379543"/>
                  </a:ext>
                </a:extLst>
              </a:tr>
            </a:tbl>
          </a:graphicData>
        </a:graphic>
      </p:graphicFrame>
    </p:spTree>
    <p:extLst>
      <p:ext uri="{BB962C8B-B14F-4D97-AF65-F5344CB8AC3E}">
        <p14:creationId xmlns:p14="http://schemas.microsoft.com/office/powerpoint/2010/main" val="4136818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2"/>
          <a:stretch>
            <a:fillRect/>
          </a:stretch>
        </p:blipFill>
        <p:spPr>
          <a:xfrm>
            <a:off x="164944" y="554182"/>
            <a:ext cx="7565892" cy="5674419"/>
          </a:xfrm>
          <a:prstGeom prst="rect">
            <a:avLst/>
          </a:prstGeom>
        </p:spPr>
      </p:pic>
      <p:sp>
        <p:nvSpPr>
          <p:cNvPr id="4" name="Rektangel 3"/>
          <p:cNvSpPr/>
          <p:nvPr/>
        </p:nvSpPr>
        <p:spPr>
          <a:xfrm>
            <a:off x="7897091" y="554182"/>
            <a:ext cx="4128654" cy="6107249"/>
          </a:xfrm>
          <a:prstGeom prst="rect">
            <a:avLst/>
          </a:prstGeom>
        </p:spPr>
        <p:txBody>
          <a:bodyPr wrap="square">
            <a:spAutoFit/>
          </a:bodyPr>
          <a:lstStyle/>
          <a:p>
            <a:pPr>
              <a:lnSpc>
                <a:spcPct val="107000"/>
              </a:lnSpc>
              <a:spcAft>
                <a:spcPts val="800"/>
              </a:spcAft>
            </a:pPr>
            <a:r>
              <a:rPr lang="sv-SE" dirty="0">
                <a:latin typeface="Cambria" panose="02040503050406030204" pitchFamily="18" charset="0"/>
                <a:ea typeface="Calibri" panose="020F0502020204030204" pitchFamily="34" charset="0"/>
                <a:cs typeface="Times New Roman" panose="02020603050405020304" pitchFamily="18" charset="0"/>
              </a:rPr>
              <a:t>I delområde 5 fanns äldre blåbärsgranskog. Fördelningen i området var 20/60/20 (10/70/20) (tall/gran/löv). Granen var drygt 100 år och fältskiktet var rikligt försett med blåbärsris. Stamtätheten var betydligt lägre än med motsvarande blåbärsrikedom för tall, ca 250-300 stammar/ha. (Optimum för tall är motsvarande 400-500 stammar/ha). Betydligt ovanligare med blåbärsgranskog än motsvarande blåbärstallskog. </a:t>
            </a:r>
            <a:endParaRPr lang="sv-SE"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Granskog </a:t>
            </a:r>
            <a:r>
              <a:rPr lang="sv-SE" dirty="0">
                <a:latin typeface="Cambria" panose="02040503050406030204" pitchFamily="18" charset="0"/>
                <a:ea typeface="Calibri" panose="020F0502020204030204" pitchFamily="34" charset="0"/>
                <a:cs typeface="Times New Roman" panose="02020603050405020304" pitchFamily="18" charset="0"/>
              </a:rPr>
              <a:t>avverkas i regel vid 70-80 årsåldern, vilket innebär att blåbärsriset inte hinner utvecklas innan skogen avverkas. I regel står även granen betydligt tätare än vad den gör på bilden. Kan 250-300 stammar vara optimum för blåbärstäckning för gran?</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0691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269763" y="230722"/>
            <a:ext cx="6297291" cy="6121615"/>
          </a:xfrm>
          <a:prstGeom prst="rect">
            <a:avLst/>
          </a:prstGeom>
        </p:spPr>
      </p:pic>
    </p:spTree>
    <p:extLst>
      <p:ext uri="{BB962C8B-B14F-4D97-AF65-F5344CB8AC3E}">
        <p14:creationId xmlns:p14="http://schemas.microsoft.com/office/powerpoint/2010/main" val="2976620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68346" y="112203"/>
            <a:ext cx="6389473" cy="6199956"/>
          </a:xfrm>
          <a:prstGeom prst="rect">
            <a:avLst/>
          </a:prstGeom>
        </p:spPr>
      </p:pic>
      <p:sp>
        <p:nvSpPr>
          <p:cNvPr id="3" name="Rektangel 2"/>
          <p:cNvSpPr/>
          <p:nvPr/>
        </p:nvSpPr>
        <p:spPr>
          <a:xfrm>
            <a:off x="6788726" y="230909"/>
            <a:ext cx="4969163" cy="6437403"/>
          </a:xfrm>
          <a:prstGeom prst="rect">
            <a:avLst/>
          </a:prstGeom>
        </p:spPr>
        <p:txBody>
          <a:bodyPr wrap="square">
            <a:spAutoFit/>
          </a:bodyPr>
          <a:lstStyle/>
          <a:p>
            <a:pPr>
              <a:lnSpc>
                <a:spcPct val="107000"/>
              </a:lnSpc>
              <a:spcAft>
                <a:spcPts val="800"/>
              </a:spcAft>
            </a:pPr>
            <a:r>
              <a:rPr lang="sv-SE" sz="2000" dirty="0">
                <a:latin typeface="Calibri" panose="020F0502020204030204" pitchFamily="34" charset="0"/>
                <a:ea typeface="Calibri" panose="020F0502020204030204" pitchFamily="34" charset="0"/>
                <a:cs typeface="Times New Roman" panose="02020603050405020304" pitchFamily="18" charset="0"/>
              </a:rPr>
              <a:t>Upptagningsområdets inre delar domineras av en mosaik av barrblandskogar. En större del av dessa förefaller vara yngre, men en del äldre finns i den södra delen. Andelen grandominerad skog är ganska stor. Några mindre mossar finns också i detta område. Yttre upptagningsområdet har en stor andel grandominerad skog i söder och öster. Barrblandskog fr.a. i norra och östra delarna. Större hyggen/ungskog finns i en stor del av detta område, såväl i sydväst som i de östra delarna. Mer lövrika delar (troligen icke lövröjda/gallrade planterad barrskog) syns som gula prickar finns utspritt i hela området. </a:t>
            </a:r>
            <a:endParaRPr lang="sv-SE" sz="20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2000" dirty="0" smtClean="0">
                <a:latin typeface="Calibri" panose="020F0502020204030204" pitchFamily="34" charset="0"/>
                <a:ea typeface="Calibri" panose="020F0502020204030204" pitchFamily="34" charset="0"/>
                <a:cs typeface="Times New Roman" panose="02020603050405020304" pitchFamily="18" charset="0"/>
              </a:rPr>
              <a:t>Sammanfattningsvis </a:t>
            </a:r>
            <a:r>
              <a:rPr lang="sv-SE" sz="2000" dirty="0">
                <a:latin typeface="Calibri" panose="020F0502020204030204" pitchFamily="34" charset="0"/>
                <a:ea typeface="Calibri" panose="020F0502020204030204" pitchFamily="34" charset="0"/>
                <a:cs typeface="Times New Roman" panose="02020603050405020304" pitchFamily="18" charset="0"/>
              </a:rPr>
              <a:t>har förmodligen tjäderlekplatsens upptagningsområde en tyngdpunkt mot den övre halvan av det totala upptagningsområdet, att döma av habitatkartorna. </a:t>
            </a:r>
          </a:p>
        </p:txBody>
      </p:sp>
    </p:spTree>
    <p:extLst>
      <p:ext uri="{BB962C8B-B14F-4D97-AF65-F5344CB8AC3E}">
        <p14:creationId xmlns:p14="http://schemas.microsoft.com/office/powerpoint/2010/main" val="3192234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255588" y="221632"/>
            <a:ext cx="5507904" cy="3808708"/>
          </a:xfrm>
          <a:prstGeom prst="rect">
            <a:avLst/>
          </a:prstGeom>
        </p:spPr>
      </p:pic>
      <p:sp>
        <p:nvSpPr>
          <p:cNvPr id="3" name="Rektangel 2"/>
          <p:cNvSpPr/>
          <p:nvPr/>
        </p:nvSpPr>
        <p:spPr>
          <a:xfrm>
            <a:off x="6096000" y="221632"/>
            <a:ext cx="5966691" cy="6615785"/>
          </a:xfrm>
          <a:prstGeom prst="rect">
            <a:avLst/>
          </a:prstGeom>
        </p:spPr>
        <p:txBody>
          <a:bodyPr wrap="square">
            <a:spAutoFit/>
          </a:bodyPr>
          <a:lstStyle/>
          <a:p>
            <a:pPr>
              <a:spcAft>
                <a:spcPts val="0"/>
              </a:spcAft>
            </a:pPr>
            <a:r>
              <a:rPr lang="sv-SE" b="1" dirty="0">
                <a:latin typeface="Calibri" panose="020F0502020204030204" pitchFamily="34" charset="0"/>
                <a:ea typeface="Calibri" panose="020F0502020204030204" pitchFamily="34" charset="0"/>
                <a:cs typeface="Times New Roman" panose="02020603050405020304" pitchFamily="18" charset="0"/>
              </a:rPr>
              <a:t>Beslutad hänsyn</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dirty="0" smtClean="0">
                <a:latin typeface="Calibri" panose="020F0502020204030204" pitchFamily="34" charset="0"/>
                <a:ea typeface="Calibri" panose="020F0502020204030204" pitchFamily="34" charset="0"/>
                <a:cs typeface="Times New Roman" panose="02020603050405020304" pitchFamily="18" charset="0"/>
              </a:rPr>
              <a:t>För </a:t>
            </a:r>
            <a:r>
              <a:rPr lang="sv-SE" dirty="0">
                <a:latin typeface="Calibri" panose="020F0502020204030204" pitchFamily="34" charset="0"/>
                <a:ea typeface="Calibri" panose="020F0502020204030204" pitchFamily="34" charset="0"/>
                <a:cs typeface="Times New Roman" panose="02020603050405020304" pitchFamily="18" charset="0"/>
              </a:rPr>
              <a:t>område 1 och 2 ovan framgick att det innebar förbud mot att utföra annan avverkning än skogsvårdande skogsbruksåtgärd för att främja skogens utveckling. Orsaken till beslutet var att skogen hade en ålder på mellan 20-50 år och alltså var för ung för att få avverkas. </a:t>
            </a:r>
          </a:p>
          <a:p>
            <a:pPr>
              <a:lnSpc>
                <a:spcPct val="107000"/>
              </a:lnSpc>
              <a:spcAft>
                <a:spcPts val="800"/>
              </a:spcAft>
            </a:pPr>
            <a:r>
              <a:rPr lang="sv-SE" dirty="0">
                <a:latin typeface="Calibri" panose="020F0502020204030204" pitchFamily="34" charset="0"/>
                <a:ea typeface="Calibri" panose="020F0502020204030204" pitchFamily="34" charset="0"/>
                <a:cs typeface="Times New Roman" panose="02020603050405020304" pitchFamily="18" charset="0"/>
              </a:rPr>
              <a:t>Det andra beslutet innebär ett föreläggande kring avverkningen </a:t>
            </a:r>
          </a:p>
          <a:p>
            <a:pPr>
              <a:lnSpc>
                <a:spcPct val="107000"/>
              </a:lnSpc>
              <a:spcAft>
                <a:spcPts val="800"/>
              </a:spcAft>
            </a:pPr>
            <a:r>
              <a:rPr lang="sv-SE" dirty="0">
                <a:latin typeface="Calibri" panose="020F0502020204030204" pitchFamily="34" charset="0"/>
                <a:ea typeface="Calibri" panose="020F0502020204030204" pitchFamily="34" charset="0"/>
                <a:cs typeface="Times New Roman" panose="02020603050405020304" pitchFamily="18" charset="0"/>
              </a:rPr>
              <a:t>3. Hänsynsyta med i huvudsak äldre tall på mager bergbunden mark skall lämnas orörd.</a:t>
            </a:r>
          </a:p>
          <a:p>
            <a:pPr>
              <a:lnSpc>
                <a:spcPct val="107000"/>
              </a:lnSpc>
              <a:spcAft>
                <a:spcPts val="800"/>
              </a:spcAft>
            </a:pPr>
            <a:r>
              <a:rPr lang="sv-SE" dirty="0">
                <a:latin typeface="Calibri" panose="020F0502020204030204" pitchFamily="34" charset="0"/>
                <a:ea typeface="Calibri" panose="020F0502020204030204" pitchFamily="34" charset="0"/>
                <a:cs typeface="Times New Roman" panose="02020603050405020304" pitchFamily="18" charset="0"/>
              </a:rPr>
              <a:t>4. Hänsyn bestående av främst äldre till gammal skog av tall, gran och björk på fuktig mark ska 70% av områdets </a:t>
            </a:r>
            <a:r>
              <a:rPr lang="sv-SE" dirty="0" err="1">
                <a:latin typeface="Calibri" panose="020F0502020204030204" pitchFamily="34" charset="0"/>
                <a:ea typeface="Calibri" panose="020F0502020204030204" pitchFamily="34" charset="0"/>
                <a:cs typeface="Times New Roman" panose="02020603050405020304" pitchFamily="18" charset="0"/>
              </a:rPr>
              <a:t>grundyta</a:t>
            </a:r>
            <a:r>
              <a:rPr lang="sv-SE" dirty="0">
                <a:latin typeface="Calibri" panose="020F0502020204030204" pitchFamily="34" charset="0"/>
                <a:ea typeface="Calibri" panose="020F0502020204030204" pitchFamily="34" charset="0"/>
                <a:cs typeface="Times New Roman" panose="02020603050405020304" pitchFamily="18" charset="0"/>
              </a:rPr>
              <a:t> lämnas orörd med en jämn spridning i diameterklasserna och jämn spridning över ytan.</a:t>
            </a:r>
          </a:p>
          <a:p>
            <a:pPr>
              <a:lnSpc>
                <a:spcPct val="107000"/>
              </a:lnSpc>
              <a:spcAft>
                <a:spcPts val="800"/>
              </a:spcAft>
            </a:pPr>
            <a:r>
              <a:rPr lang="sv-SE" dirty="0">
                <a:latin typeface="Calibri" panose="020F0502020204030204" pitchFamily="34" charset="0"/>
                <a:ea typeface="Calibri" panose="020F0502020204030204" pitchFamily="34" charset="0"/>
                <a:cs typeface="Times New Roman" panose="02020603050405020304" pitchFamily="18" charset="0"/>
              </a:rPr>
              <a:t>5. Hänsynsyta som i huvudsak består av äldre tall på svag bergbunden mark skall lämnas orörd.</a:t>
            </a:r>
          </a:p>
          <a:p>
            <a:pPr>
              <a:lnSpc>
                <a:spcPct val="107000"/>
              </a:lnSpc>
              <a:spcAft>
                <a:spcPts val="800"/>
              </a:spcAft>
            </a:pPr>
            <a:r>
              <a:rPr lang="sv-SE" dirty="0">
                <a:latin typeface="Calibri" panose="020F0502020204030204" pitchFamily="34" charset="0"/>
                <a:ea typeface="Calibri" panose="020F0502020204030204" pitchFamily="34" charset="0"/>
                <a:cs typeface="Times New Roman" panose="02020603050405020304" pitchFamily="18" charset="0"/>
              </a:rPr>
              <a:t>Generellt: Skogsbruksåtgärder får inte utföras under perioden 20 mars till 20 augusti.</a:t>
            </a:r>
          </a:p>
          <a:p>
            <a:pPr>
              <a:lnSpc>
                <a:spcPct val="107000"/>
              </a:lnSpc>
              <a:spcAft>
                <a:spcPts val="800"/>
              </a:spcAft>
            </a:pPr>
            <a:r>
              <a:rPr lang="sv-SE" dirty="0" smtClean="0">
                <a:latin typeface="Calibri" panose="020F0502020204030204" pitchFamily="34" charset="0"/>
                <a:ea typeface="Calibri" panose="020F0502020204030204" pitchFamily="34" charset="0"/>
                <a:cs typeface="Times New Roman" panose="02020603050405020304" pitchFamily="18" charset="0"/>
              </a:rPr>
              <a:t>Område </a:t>
            </a:r>
            <a:r>
              <a:rPr lang="sv-SE" dirty="0">
                <a:latin typeface="Calibri" panose="020F0502020204030204" pitchFamily="34" charset="0"/>
                <a:ea typeface="Calibri" panose="020F0502020204030204" pitchFamily="34" charset="0"/>
                <a:cs typeface="Times New Roman" panose="02020603050405020304" pitchFamily="18" charset="0"/>
              </a:rPr>
              <a:t>5 var även till skydd för en duvhökshäckning som upptäcktes i samband med SKS besök.</a:t>
            </a:r>
          </a:p>
        </p:txBody>
      </p:sp>
      <p:pic>
        <p:nvPicPr>
          <p:cNvPr id="4" name="Bildobjekt 3"/>
          <p:cNvPicPr>
            <a:picLocks noChangeAspect="1"/>
          </p:cNvPicPr>
          <p:nvPr/>
        </p:nvPicPr>
        <p:blipFill>
          <a:blip r:embed="rId3"/>
          <a:stretch>
            <a:fillRect/>
          </a:stretch>
        </p:blipFill>
        <p:spPr>
          <a:xfrm>
            <a:off x="980323" y="4147127"/>
            <a:ext cx="2600036" cy="2600036"/>
          </a:xfrm>
          <a:prstGeom prst="rect">
            <a:avLst/>
          </a:prstGeom>
        </p:spPr>
      </p:pic>
    </p:spTree>
    <p:extLst>
      <p:ext uri="{BB962C8B-B14F-4D97-AF65-F5344CB8AC3E}">
        <p14:creationId xmlns:p14="http://schemas.microsoft.com/office/powerpoint/2010/main" val="3983883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58926" y="92364"/>
            <a:ext cx="6843619" cy="6623331"/>
          </a:xfrm>
          <a:prstGeom prst="rect">
            <a:avLst/>
          </a:prstGeom>
        </p:spPr>
      </p:pic>
      <p:sp>
        <p:nvSpPr>
          <p:cNvPr id="3" name="Rektangel 2"/>
          <p:cNvSpPr/>
          <p:nvPr/>
        </p:nvSpPr>
        <p:spPr>
          <a:xfrm>
            <a:off x="7195126" y="92364"/>
            <a:ext cx="4488873" cy="6986528"/>
          </a:xfrm>
          <a:prstGeom prst="rect">
            <a:avLst/>
          </a:prstGeom>
        </p:spPr>
        <p:txBody>
          <a:bodyPr wrap="square">
            <a:spAutoFit/>
          </a:bodyPr>
          <a:lstStyle/>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Tjäderlekplats xx </a:t>
            </a:r>
          </a:p>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Denna </a:t>
            </a:r>
            <a:r>
              <a:rPr lang="sv-SE" sz="2000" dirty="0">
                <a:latin typeface="Cambria" panose="02040503050406030204" pitchFamily="18" charset="0"/>
                <a:ea typeface="Calibri" panose="020F0502020204030204" pitchFamily="34" charset="0"/>
                <a:cs typeface="Times New Roman" panose="02020603050405020304" pitchFamily="18" charset="0"/>
              </a:rPr>
              <a:t>lekplats konstaterades 2020 med 4- 5 tuppar spelande. Lekplatsen ligger nästan helt inom bolagsmark. Större avverkningsanmälningar är inlämnade och beslut har tagits av Skogsstyrelsen kring hänsynen. Beslutet har överklagats till mark- och miljödomstolen (MMD) av en ornitologisk förening och ärendet ligger för beslut i mark- och miljödomstolen.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sz="2000" dirty="0" smtClean="0">
                <a:latin typeface="Cambria" panose="02040503050406030204" pitchFamily="18" charset="0"/>
                <a:ea typeface="Calibri" panose="020F0502020204030204" pitchFamily="34" charset="0"/>
                <a:cs typeface="Times New Roman" panose="02020603050405020304" pitchFamily="18" charset="0"/>
              </a:rPr>
              <a:t>Området </a:t>
            </a:r>
            <a:r>
              <a:rPr lang="sv-SE" sz="2000" dirty="0">
                <a:latin typeface="Cambria" panose="02040503050406030204" pitchFamily="18" charset="0"/>
                <a:ea typeface="Calibri" panose="020F0502020204030204" pitchFamily="34" charset="0"/>
                <a:cs typeface="Times New Roman" panose="02020603050405020304" pitchFamily="18" charset="0"/>
              </a:rPr>
              <a:t>innehåller stora sumpskogar och våtmarksområden vilket troligen bidrar till goda habitat för tjäder. Lekplatsen har troligen också en lång historik, vilket gjort att lekplatsen överlevt. Sannolikt har lekplatsen tidigare varit betydligt större än vad den är idag.</a:t>
            </a:r>
            <a:endParaRPr lang="sv-SE"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v-SE"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6015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481925" y="129310"/>
            <a:ext cx="6466304" cy="6324810"/>
          </a:xfrm>
          <a:prstGeom prst="rect">
            <a:avLst/>
          </a:prstGeom>
        </p:spPr>
      </p:pic>
      <p:sp>
        <p:nvSpPr>
          <p:cNvPr id="3" name="Rektangel 2"/>
          <p:cNvSpPr/>
          <p:nvPr/>
        </p:nvSpPr>
        <p:spPr>
          <a:xfrm>
            <a:off x="7499926" y="1092538"/>
            <a:ext cx="3842327" cy="4093428"/>
          </a:xfrm>
          <a:prstGeom prst="rect">
            <a:avLst/>
          </a:prstGeom>
        </p:spPr>
        <p:txBody>
          <a:bodyPr wrap="square">
            <a:spAutoFit/>
          </a:bodyPr>
          <a:lstStyle/>
          <a:p>
            <a:r>
              <a:rPr lang="sv-SE" sz="2000" dirty="0" smtClean="0">
                <a:latin typeface="Cambria" panose="02040503050406030204" pitchFamily="18" charset="0"/>
                <a:ea typeface="Calibri" panose="020F0502020204030204" pitchFamily="34" charset="0"/>
                <a:cs typeface="Times New Roman" panose="02020603050405020304" pitchFamily="18" charset="0"/>
              </a:rPr>
              <a:t>Kartan </a:t>
            </a:r>
            <a:r>
              <a:rPr lang="sv-SE" sz="2000" dirty="0">
                <a:latin typeface="Cambria" panose="02040503050406030204" pitchFamily="18" charset="0"/>
                <a:ea typeface="Calibri" panose="020F0502020204030204" pitchFamily="34" charset="0"/>
                <a:cs typeface="Times New Roman" panose="02020603050405020304" pitchFamily="18" charset="0"/>
              </a:rPr>
              <a:t>visar lekplatsens upptagningsområde. Det kan noteras de omfattande avverkningar som har förekommit såväl inom hela upptagningsområdet som inom det inre upptagningsområdet. </a:t>
            </a:r>
            <a:endParaRPr lang="sv-SE" sz="2000" dirty="0" smtClean="0">
              <a:latin typeface="Cambria" panose="02040503050406030204" pitchFamily="18" charset="0"/>
              <a:ea typeface="Calibri" panose="020F0502020204030204" pitchFamily="34" charset="0"/>
              <a:cs typeface="Times New Roman" panose="02020603050405020304" pitchFamily="18" charset="0"/>
            </a:endParaRPr>
          </a:p>
          <a:p>
            <a:endParaRPr lang="sv-SE" sz="2000" dirty="0">
              <a:latin typeface="Cambria" panose="02040503050406030204" pitchFamily="18" charset="0"/>
              <a:ea typeface="Calibri" panose="020F0502020204030204" pitchFamily="34" charset="0"/>
              <a:cs typeface="Times New Roman" panose="02020603050405020304" pitchFamily="18" charset="0"/>
            </a:endParaRPr>
          </a:p>
          <a:p>
            <a:r>
              <a:rPr lang="sv-SE" sz="2000" dirty="0" smtClean="0">
                <a:latin typeface="Cambria" panose="02040503050406030204" pitchFamily="18" charset="0"/>
                <a:ea typeface="Calibri" panose="020F0502020204030204" pitchFamily="34" charset="0"/>
                <a:cs typeface="Times New Roman" panose="02020603050405020304" pitchFamily="18" charset="0"/>
              </a:rPr>
              <a:t>Av </a:t>
            </a:r>
            <a:r>
              <a:rPr lang="sv-SE" sz="2000" dirty="0">
                <a:latin typeface="Cambria" panose="02040503050406030204" pitchFamily="18" charset="0"/>
                <a:ea typeface="Calibri" panose="020F0502020204030204" pitchFamily="34" charset="0"/>
                <a:cs typeface="Times New Roman" panose="02020603050405020304" pitchFamily="18" charset="0"/>
              </a:rPr>
              <a:t>de skogar som återstår är dessa dominerade av </a:t>
            </a:r>
            <a:r>
              <a:rPr lang="sv-SE" sz="2000" dirty="0" err="1">
                <a:latin typeface="Cambria" panose="02040503050406030204" pitchFamily="18" charset="0"/>
                <a:ea typeface="Calibri" panose="020F0502020204030204" pitchFamily="34" charset="0"/>
                <a:cs typeface="Times New Roman" panose="02020603050405020304" pitchFamily="18" charset="0"/>
              </a:rPr>
              <a:t>högstammig</a:t>
            </a:r>
            <a:r>
              <a:rPr lang="sv-SE" sz="2000" dirty="0">
                <a:latin typeface="Cambria" panose="02040503050406030204" pitchFamily="18" charset="0"/>
                <a:ea typeface="Calibri" panose="020F0502020204030204" pitchFamily="34" charset="0"/>
                <a:cs typeface="Times New Roman" panose="02020603050405020304" pitchFamily="18" charset="0"/>
              </a:rPr>
              <a:t> granskog. I det inre upptagningsområdet återstår en del barrblandskogar</a:t>
            </a:r>
            <a:endParaRPr lang="sv-SE" sz="2000" dirty="0"/>
          </a:p>
        </p:txBody>
      </p:sp>
    </p:spTree>
    <p:extLst>
      <p:ext uri="{BB962C8B-B14F-4D97-AF65-F5344CB8AC3E}">
        <p14:creationId xmlns:p14="http://schemas.microsoft.com/office/powerpoint/2010/main" val="501381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387926" y="128069"/>
            <a:ext cx="3482339" cy="3197021"/>
          </a:xfrm>
          <a:prstGeom prst="rect">
            <a:avLst/>
          </a:prstGeom>
        </p:spPr>
      </p:pic>
      <p:pic>
        <p:nvPicPr>
          <p:cNvPr id="3" name="Bildobjekt 2"/>
          <p:cNvPicPr>
            <a:picLocks noChangeAspect="1"/>
          </p:cNvPicPr>
          <p:nvPr/>
        </p:nvPicPr>
        <p:blipFill>
          <a:blip r:embed="rId3"/>
          <a:stretch>
            <a:fillRect/>
          </a:stretch>
        </p:blipFill>
        <p:spPr>
          <a:xfrm>
            <a:off x="387926" y="3368467"/>
            <a:ext cx="3475955" cy="3346369"/>
          </a:xfrm>
          <a:prstGeom prst="rect">
            <a:avLst/>
          </a:prstGeom>
        </p:spPr>
      </p:pic>
      <p:sp>
        <p:nvSpPr>
          <p:cNvPr id="8" name="Rektangel 7"/>
          <p:cNvSpPr/>
          <p:nvPr/>
        </p:nvSpPr>
        <p:spPr>
          <a:xfrm>
            <a:off x="5107708" y="554296"/>
            <a:ext cx="6096000" cy="2585323"/>
          </a:xfrm>
          <a:prstGeom prst="rect">
            <a:avLst/>
          </a:prstGeom>
        </p:spPr>
        <p:txBody>
          <a:bodyPr>
            <a:spAutoFit/>
          </a:bodyPr>
          <a:lstStyle/>
          <a:p>
            <a:pPr>
              <a:spcAft>
                <a:spcPts val="0"/>
              </a:spcAft>
            </a:pPr>
            <a:r>
              <a:rPr lang="sv-SE" dirty="0">
                <a:latin typeface="Cambria" panose="02040503050406030204" pitchFamily="18" charset="0"/>
                <a:ea typeface="Calibri" panose="020F0502020204030204" pitchFamily="34" charset="0"/>
                <a:cs typeface="Times New Roman" panose="02020603050405020304" pitchFamily="18" charset="0"/>
              </a:rPr>
              <a:t>Bilderna visar resultatet av </a:t>
            </a:r>
            <a:r>
              <a:rPr lang="sv-SE" dirty="0" smtClean="0">
                <a:latin typeface="Cambria" panose="02040503050406030204" pitchFamily="18" charset="0"/>
                <a:ea typeface="Calibri" panose="020F0502020204030204" pitchFamily="34" charset="0"/>
                <a:cs typeface="Times New Roman" panose="02020603050405020304" pitchFamily="18" charset="0"/>
              </a:rPr>
              <a:t>habitatmodellering </a:t>
            </a:r>
            <a:r>
              <a:rPr lang="sv-SE" dirty="0">
                <a:latin typeface="Cambria" panose="02040503050406030204" pitchFamily="18" charset="0"/>
                <a:ea typeface="Calibri" panose="020F0502020204030204" pitchFamily="34" charset="0"/>
                <a:cs typeface="Times New Roman" panose="02020603050405020304" pitchFamily="18" charset="0"/>
              </a:rPr>
              <a:t>för området </a:t>
            </a:r>
            <a:r>
              <a:rPr lang="sv-SE" dirty="0" smtClean="0">
                <a:latin typeface="Cambria" panose="02040503050406030204" pitchFamily="18" charset="0"/>
                <a:ea typeface="Calibri" panose="020F0502020204030204" pitchFamily="34" charset="0"/>
                <a:cs typeface="Times New Roman" panose="02020603050405020304" pitchFamily="18" charset="0"/>
              </a:rPr>
              <a:t>2011 överst visar </a:t>
            </a:r>
            <a:r>
              <a:rPr lang="sv-SE" dirty="0">
                <a:latin typeface="Cambria" panose="02040503050406030204" pitchFamily="18" charset="0"/>
                <a:ea typeface="Calibri" panose="020F0502020204030204" pitchFamily="34" charset="0"/>
                <a:cs typeface="Times New Roman" panose="02020603050405020304" pitchFamily="18" charset="0"/>
              </a:rPr>
              <a:t>högklassigt tjäderhabitat i hela </a:t>
            </a:r>
            <a:r>
              <a:rPr lang="sv-SE" dirty="0" smtClean="0">
                <a:latin typeface="Cambria" panose="02040503050406030204" pitchFamily="18" charset="0"/>
                <a:ea typeface="Calibri" panose="020F0502020204030204" pitchFamily="34" charset="0"/>
                <a:cs typeface="Times New Roman" panose="02020603050405020304" pitchFamily="18" charset="0"/>
              </a:rPr>
              <a:t>utbredningsområdet. Sannolikt </a:t>
            </a:r>
            <a:r>
              <a:rPr lang="sv-SE" dirty="0">
                <a:latin typeface="Cambria" panose="02040503050406030204" pitchFamily="18" charset="0"/>
                <a:ea typeface="Calibri" panose="020F0502020204030204" pitchFamily="34" charset="0"/>
                <a:cs typeface="Times New Roman" panose="02020603050405020304" pitchFamily="18" charset="0"/>
              </a:rPr>
              <a:t>var lekplatsen </a:t>
            </a:r>
            <a:r>
              <a:rPr lang="sv-SE" dirty="0" smtClean="0">
                <a:latin typeface="Cambria" panose="02040503050406030204" pitchFamily="18" charset="0"/>
                <a:ea typeface="Calibri" panose="020F0502020204030204" pitchFamily="34" charset="0"/>
                <a:cs typeface="Times New Roman" panose="02020603050405020304" pitchFamily="18" charset="0"/>
              </a:rPr>
              <a:t>då betydligt </a:t>
            </a:r>
            <a:r>
              <a:rPr lang="sv-SE" dirty="0">
                <a:latin typeface="Cambria" panose="02040503050406030204" pitchFamily="18" charset="0"/>
                <a:ea typeface="Calibri" panose="020F0502020204030204" pitchFamily="34" charset="0"/>
                <a:cs typeface="Times New Roman" panose="02020603050405020304" pitchFamily="18" charset="0"/>
              </a:rPr>
              <a:t>större än idag. </a:t>
            </a:r>
            <a:r>
              <a:rPr lang="sv-SE" dirty="0" smtClean="0">
                <a:latin typeface="Cambria" panose="02040503050406030204" pitchFamily="18" charset="0"/>
                <a:ea typeface="Calibri" panose="020F0502020204030204" pitchFamily="34" charset="0"/>
                <a:cs typeface="Times New Roman" panose="02020603050405020304" pitchFamily="18" charset="0"/>
              </a:rPr>
              <a:t>Bilden nederst </a:t>
            </a:r>
            <a:r>
              <a:rPr lang="sv-SE" dirty="0">
                <a:latin typeface="Cambria" panose="02040503050406030204" pitchFamily="18" charset="0"/>
                <a:ea typeface="Calibri" panose="020F0502020204030204" pitchFamily="34" charset="0"/>
                <a:cs typeface="Times New Roman" panose="02020603050405020304" pitchFamily="18" charset="0"/>
              </a:rPr>
              <a:t>visar HSI-index för 2019 </a:t>
            </a:r>
            <a:r>
              <a:rPr lang="sv-SE" dirty="0" smtClean="0">
                <a:latin typeface="Cambria" panose="02040503050406030204" pitchFamily="18" charset="0"/>
                <a:ea typeface="Calibri" panose="020F0502020204030204" pitchFamily="34" charset="0"/>
                <a:cs typeface="Times New Roman" panose="02020603050405020304" pitchFamily="18" charset="0"/>
              </a:rPr>
              <a:t> Tjädergoda </a:t>
            </a:r>
            <a:r>
              <a:rPr lang="sv-SE" dirty="0">
                <a:latin typeface="Cambria" panose="02040503050406030204" pitchFamily="18" charset="0"/>
                <a:ea typeface="Calibri" panose="020F0502020204030204" pitchFamily="34" charset="0"/>
                <a:cs typeface="Times New Roman" panose="02020603050405020304" pitchFamily="18" charset="0"/>
              </a:rPr>
              <a:t>habitat minskat </a:t>
            </a:r>
            <a:r>
              <a:rPr lang="sv-SE" dirty="0" smtClean="0">
                <a:latin typeface="Cambria" panose="02040503050406030204" pitchFamily="18" charset="0"/>
                <a:ea typeface="Calibri" panose="020F0502020204030204" pitchFamily="34" charset="0"/>
                <a:cs typeface="Times New Roman" panose="02020603050405020304" pitchFamily="18" charset="0"/>
              </a:rPr>
              <a:t>kraftigt av senare års </a:t>
            </a:r>
            <a:r>
              <a:rPr lang="sv-SE" dirty="0">
                <a:latin typeface="Cambria" panose="02040503050406030204" pitchFamily="18" charset="0"/>
                <a:ea typeface="Calibri" panose="020F0502020204030204" pitchFamily="34" charset="0"/>
                <a:cs typeface="Times New Roman" panose="02020603050405020304" pitchFamily="18" charset="0"/>
              </a:rPr>
              <a:t>avverkningar. Kopplingen mellan de goda tjäderhabitaten har brutits i nord-sydlig riktning. </a:t>
            </a:r>
            <a:r>
              <a:rPr lang="sv-SE" dirty="0" smtClean="0">
                <a:latin typeface="Cambria" panose="02040503050406030204" pitchFamily="18" charset="0"/>
                <a:ea typeface="Calibri" panose="020F0502020204030204" pitchFamily="34" charset="0"/>
                <a:cs typeface="Times New Roman" panose="02020603050405020304" pitchFamily="18" charset="0"/>
              </a:rPr>
              <a:t>Lekplatsen är </a:t>
            </a:r>
            <a:r>
              <a:rPr lang="sv-SE" dirty="0">
                <a:latin typeface="Cambria" panose="02040503050406030204" pitchFamily="18" charset="0"/>
                <a:ea typeface="Calibri" panose="020F0502020204030204" pitchFamily="34" charset="0"/>
                <a:cs typeface="Times New Roman" panose="02020603050405020304" pitchFamily="18" charset="0"/>
              </a:rPr>
              <a:t>kraftigt trängd och hotas till sin existens. </a:t>
            </a:r>
            <a:r>
              <a:rPr lang="sv-SE" dirty="0" smtClean="0">
                <a:latin typeface="Cambria" panose="02040503050406030204" pitchFamily="18" charset="0"/>
                <a:ea typeface="Calibri" panose="020F0502020204030204" pitchFamily="34" charset="0"/>
                <a:cs typeface="Times New Roman" panose="02020603050405020304" pitchFamily="18" charset="0"/>
              </a:rPr>
              <a:t>Lekplatsens </a:t>
            </a:r>
            <a:r>
              <a:rPr lang="sv-SE" dirty="0">
                <a:latin typeface="Cambria" panose="02040503050406030204" pitchFamily="18" charset="0"/>
                <a:ea typeface="Calibri" panose="020F0502020204030204" pitchFamily="34" charset="0"/>
                <a:cs typeface="Times New Roman" panose="02020603050405020304" pitchFamily="18" charset="0"/>
              </a:rPr>
              <a:t>faktiska läge </a:t>
            </a:r>
            <a:r>
              <a:rPr lang="sv-SE" dirty="0" smtClean="0">
                <a:latin typeface="Cambria" panose="02040503050406030204" pitchFamily="18" charset="0"/>
                <a:ea typeface="Calibri" panose="020F0502020204030204" pitchFamily="34" charset="0"/>
                <a:cs typeface="Times New Roman" panose="02020603050405020304" pitchFamily="18" charset="0"/>
              </a:rPr>
              <a:t>är i sydvästra </a:t>
            </a:r>
            <a:r>
              <a:rPr lang="sv-SE" dirty="0">
                <a:latin typeface="Cambria" panose="02040503050406030204" pitchFamily="18" charset="0"/>
                <a:ea typeface="Calibri" panose="020F0502020204030204" pitchFamily="34" charset="0"/>
                <a:cs typeface="Times New Roman" panose="02020603050405020304" pitchFamily="18" charset="0"/>
              </a:rPr>
              <a:t>hörnet av den goda habitatzonen.</a:t>
            </a:r>
            <a:r>
              <a:rPr lang="sv-SE" dirty="0"/>
              <a:t> </a:t>
            </a:r>
            <a:endParaRPr lang="sv-SE"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ktangel 8"/>
          <p:cNvSpPr/>
          <p:nvPr/>
        </p:nvSpPr>
        <p:spPr>
          <a:xfrm>
            <a:off x="5772727" y="4056755"/>
            <a:ext cx="6096000" cy="2308324"/>
          </a:xfrm>
          <a:prstGeom prst="rect">
            <a:avLst/>
          </a:prstGeom>
        </p:spPr>
        <p:txBody>
          <a:bodyPr>
            <a:spAutoFit/>
          </a:bodyPr>
          <a:lstStyle/>
          <a:p>
            <a:pPr>
              <a:spcAft>
                <a:spcPts val="0"/>
              </a:spcAft>
            </a:pPr>
            <a:r>
              <a:rPr lang="sv-SE" dirty="0">
                <a:latin typeface="Calibri" panose="020F0502020204030204" pitchFamily="34" charset="0"/>
                <a:ea typeface="Calibri" panose="020F0502020204030204" pitchFamily="34" charset="0"/>
                <a:cs typeface="Times New Roman" panose="02020603050405020304" pitchFamily="18" charset="0"/>
              </a:rPr>
              <a:t>En habitatmodell utgår från olika parametrar som påverkar tjädern, t.ex. krontäckning, trädslag, ålder m.m. Dessa ges värden som byggs ihop till sammanfattande bedömning över lämpliga habitat för arten. För tjäder finns habitatmodeller från länsstyrelsen i Jönköpings län som använts i detta exempel. Modellen sträcker sig även en bit in i västra Götalands län. Värden över 0,6 anses som tjädergoda habitat och markeras i modellen med grön-röd färg.</a:t>
            </a:r>
          </a:p>
        </p:txBody>
      </p:sp>
      <p:pic>
        <p:nvPicPr>
          <p:cNvPr id="10" name="Bildobjekt 9"/>
          <p:cNvPicPr>
            <a:picLocks noChangeAspect="1"/>
          </p:cNvPicPr>
          <p:nvPr/>
        </p:nvPicPr>
        <p:blipFill>
          <a:blip r:embed="rId4"/>
          <a:stretch>
            <a:fillRect/>
          </a:stretch>
        </p:blipFill>
        <p:spPr>
          <a:xfrm>
            <a:off x="4042469" y="4454155"/>
            <a:ext cx="1551670" cy="1910924"/>
          </a:xfrm>
          <a:prstGeom prst="rect">
            <a:avLst/>
          </a:prstGeom>
        </p:spPr>
      </p:pic>
    </p:spTree>
    <p:extLst>
      <p:ext uri="{BB962C8B-B14F-4D97-AF65-F5344CB8AC3E}">
        <p14:creationId xmlns:p14="http://schemas.microsoft.com/office/powerpoint/2010/main" val="37916070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2"/>
          <a:stretch>
            <a:fillRect/>
          </a:stretch>
        </p:blipFill>
        <p:spPr>
          <a:xfrm>
            <a:off x="192549" y="157248"/>
            <a:ext cx="6577706" cy="6592069"/>
          </a:xfrm>
          <a:prstGeom prst="rect">
            <a:avLst/>
          </a:prstGeom>
        </p:spPr>
      </p:pic>
      <p:sp>
        <p:nvSpPr>
          <p:cNvPr id="4" name="Rektangel 3"/>
          <p:cNvSpPr/>
          <p:nvPr/>
        </p:nvSpPr>
        <p:spPr>
          <a:xfrm>
            <a:off x="7195127" y="888028"/>
            <a:ext cx="4682836" cy="5438284"/>
          </a:xfrm>
          <a:prstGeom prst="rect">
            <a:avLst/>
          </a:prstGeom>
        </p:spPr>
        <p:txBody>
          <a:bodyPr wrap="square">
            <a:spAutoFit/>
          </a:bodyPr>
          <a:lstStyle/>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Avverkningsanmälans </a:t>
            </a:r>
            <a:r>
              <a:rPr lang="sv-SE" dirty="0">
                <a:latin typeface="Cambria" panose="02040503050406030204" pitchFamily="18" charset="0"/>
                <a:ea typeface="Calibri" panose="020F0502020204030204" pitchFamily="34" charset="0"/>
                <a:cs typeface="Times New Roman" panose="02020603050405020304" pitchFamily="18" charset="0"/>
              </a:rPr>
              <a:t>utbredning i det teoretiska upptagningsområdet för tjäderlekplatsen. </a:t>
            </a:r>
            <a:endParaRPr lang="sv-SE"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Huvuddelen </a:t>
            </a:r>
            <a:r>
              <a:rPr lang="sv-SE" dirty="0">
                <a:latin typeface="Cambria" panose="02040503050406030204" pitchFamily="18" charset="0"/>
                <a:ea typeface="Calibri" panose="020F0502020204030204" pitchFamily="34" charset="0"/>
                <a:cs typeface="Times New Roman" panose="02020603050405020304" pitchFamily="18" charset="0"/>
              </a:rPr>
              <a:t>av avverkningsanmälan ligger inom det inre upptagningsområdet 0-500 m från lekplatsens centrum. Enligt vägledningen för tjäder bör maximalt 25% av ytan inom 500 meter från lekcentrum bestå av tjäderovänliga ytor som hyggen. </a:t>
            </a:r>
            <a:endParaRPr lang="sv-SE"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Den </a:t>
            </a:r>
            <a:r>
              <a:rPr lang="sv-SE" dirty="0">
                <a:latin typeface="Cambria" panose="02040503050406030204" pitchFamily="18" charset="0"/>
                <a:ea typeface="Calibri" panose="020F0502020204030204" pitchFamily="34" charset="0"/>
                <a:cs typeface="Times New Roman" panose="02020603050405020304" pitchFamily="18" charset="0"/>
              </a:rPr>
              <a:t>aktuella avverkningsanmälan utgör ensam 23% av detta inre upptagningsområde (ca 18,7ha/80ha). Till detta skall adderas de tidigare avverkningarna inom denna yta. </a:t>
            </a:r>
            <a:endParaRPr lang="sv-SE"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Avverkningsanmälan </a:t>
            </a:r>
            <a:r>
              <a:rPr lang="sv-SE" dirty="0">
                <a:latin typeface="Cambria" panose="02040503050406030204" pitchFamily="18" charset="0"/>
                <a:ea typeface="Calibri" panose="020F0502020204030204" pitchFamily="34" charset="0"/>
                <a:cs typeface="Times New Roman" panose="02020603050405020304" pitchFamily="18" charset="0"/>
              </a:rPr>
              <a:t>påverkar lekplatsen i alla riktningar, utom en mindre del i söder. Avverkas utan är det högst sannolikt att lekplatsens försvinner.</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7715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860851" y="131619"/>
            <a:ext cx="3733177" cy="3701472"/>
          </a:xfrm>
          <a:prstGeom prst="rect">
            <a:avLst/>
          </a:prstGeom>
        </p:spPr>
      </p:pic>
      <p:sp>
        <p:nvSpPr>
          <p:cNvPr id="3" name="Rektangel 2"/>
          <p:cNvSpPr/>
          <p:nvPr/>
        </p:nvSpPr>
        <p:spPr>
          <a:xfrm>
            <a:off x="5514109" y="506851"/>
            <a:ext cx="6096000" cy="5825826"/>
          </a:xfrm>
          <a:prstGeom prst="rect">
            <a:avLst/>
          </a:prstGeom>
        </p:spPr>
        <p:txBody>
          <a:bodyPr>
            <a:spAutoFit/>
          </a:bodyPr>
          <a:lstStyle/>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Bilderna </a:t>
            </a:r>
            <a:r>
              <a:rPr lang="sv-SE" dirty="0">
                <a:latin typeface="Cambria" panose="02040503050406030204" pitchFamily="18" charset="0"/>
                <a:ea typeface="Calibri" panose="020F0502020204030204" pitchFamily="34" charset="0"/>
                <a:cs typeface="Times New Roman" panose="02020603050405020304" pitchFamily="18" charset="0"/>
              </a:rPr>
              <a:t>ovan fokuserar in på det inre upptagningsområdet, 0-500 meter från lekplatsens centrum. Denna del är som tidigare beskrivet den mest kritiska delen för lekplatsens upprätthållande. Därför finns också en rekommendation på 25% tjäderovänligt habitat för att lekplatsen skall kunna bestå över tid. Enligt redovisningen ovan utgörs idag denna yta av 37,5% tjäderovänlig yta.  I bilden </a:t>
            </a:r>
            <a:r>
              <a:rPr lang="sv-SE" dirty="0" smtClean="0">
                <a:latin typeface="Cambria" panose="02040503050406030204" pitchFamily="18" charset="0"/>
                <a:ea typeface="Calibri" panose="020F0502020204030204" pitchFamily="34" charset="0"/>
                <a:cs typeface="Times New Roman" panose="02020603050405020304" pitchFamily="18" charset="0"/>
              </a:rPr>
              <a:t>överst </a:t>
            </a:r>
            <a:r>
              <a:rPr lang="sv-SE" dirty="0">
                <a:latin typeface="Cambria" panose="02040503050406030204" pitchFamily="18" charset="0"/>
                <a:ea typeface="Calibri" panose="020F0502020204030204" pitchFamily="34" charset="0"/>
                <a:cs typeface="Times New Roman" panose="02020603050405020304" pitchFamily="18" charset="0"/>
              </a:rPr>
              <a:t>är inlagt avverkningsanmält område inklusive den hänsyn som är föreslagen. Totalt innebär detta  30 ha + (18,5 ha avverknings anmält – 5 ha hänsyn) = 43,5 ha/80ha, totalt </a:t>
            </a:r>
            <a:r>
              <a:rPr lang="sv-SE" b="1" u="sng" dirty="0">
                <a:latin typeface="Cambria" panose="02040503050406030204" pitchFamily="18" charset="0"/>
                <a:ea typeface="Calibri" panose="020F0502020204030204" pitchFamily="34" charset="0"/>
                <a:cs typeface="Times New Roman" panose="02020603050405020304" pitchFamily="18" charset="0"/>
              </a:rPr>
              <a:t>54% tjäderovänligt</a:t>
            </a:r>
            <a:r>
              <a:rPr lang="sv-SE" dirty="0">
                <a:latin typeface="Cambria" panose="02040503050406030204" pitchFamily="18" charset="0"/>
                <a:ea typeface="Calibri" panose="020F0502020204030204" pitchFamily="34" charset="0"/>
                <a:cs typeface="Times New Roman" panose="02020603050405020304" pitchFamily="18" charset="0"/>
              </a:rPr>
              <a:t> habitat.</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dirty="0">
                <a:latin typeface="Cambria" panose="02040503050406030204" pitchFamily="18" charset="0"/>
                <a:ea typeface="Calibri" panose="020F0502020204030204" pitchFamily="34" charset="0"/>
                <a:cs typeface="Times New Roman" panose="02020603050405020304" pitchFamily="18" charset="0"/>
              </a:rPr>
              <a:t>Om avverkningen genomförs kommer all kvarvarande äldre tjädervänlig skog försvinna, samt bryta de kvarvarande länkar till viktiga tjäderhabitat (sumpskogar) som finns och de fungerande länkar av äldre skog som fungerar som en kopplande länk till den aktuella tjäderlekplatsen. Det finns många exempel på att denna typ av drastiska åtgärder leder till att lekplatsen ödeläggs och upphör att fungera. Det råder ingen tvekan om att detta kommer att ske även i detta fallet.</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Bildobjekt 3"/>
          <p:cNvPicPr>
            <a:picLocks noChangeAspect="1"/>
          </p:cNvPicPr>
          <p:nvPr/>
        </p:nvPicPr>
        <p:blipFill>
          <a:blip r:embed="rId3"/>
          <a:stretch>
            <a:fillRect/>
          </a:stretch>
        </p:blipFill>
        <p:spPr>
          <a:xfrm>
            <a:off x="925507" y="4036291"/>
            <a:ext cx="2603651" cy="2609274"/>
          </a:xfrm>
          <a:prstGeom prst="rect">
            <a:avLst/>
          </a:prstGeom>
        </p:spPr>
      </p:pic>
    </p:spTree>
    <p:extLst>
      <p:ext uri="{BB962C8B-B14F-4D97-AF65-F5344CB8AC3E}">
        <p14:creationId xmlns:p14="http://schemas.microsoft.com/office/powerpoint/2010/main" val="643421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6853382" y="406258"/>
            <a:ext cx="4959928" cy="6133602"/>
          </a:xfrm>
          <a:prstGeom prst="rect">
            <a:avLst/>
          </a:prstGeom>
        </p:spPr>
        <p:txBody>
          <a:bodyPr wrap="square">
            <a:spAutoFit/>
          </a:bodyPr>
          <a:lstStyle/>
          <a:p>
            <a:pPr>
              <a:spcAft>
                <a:spcPts val="0"/>
              </a:spcAft>
            </a:pPr>
            <a:r>
              <a:rPr lang="sv-SE" sz="2000" b="1" dirty="0">
                <a:latin typeface="Calibri" panose="020F0502020204030204" pitchFamily="34" charset="0"/>
                <a:ea typeface="Calibri" panose="020F0502020204030204" pitchFamily="34" charset="0"/>
                <a:cs typeface="Times New Roman" panose="02020603050405020304" pitchFamily="18" charset="0"/>
              </a:rPr>
              <a:t>Lekplats </a:t>
            </a:r>
            <a:r>
              <a:rPr lang="sv-SE" sz="2000" b="1" dirty="0" smtClean="0">
                <a:latin typeface="Calibri" panose="020F0502020204030204" pitchFamily="34" charset="0"/>
                <a:ea typeface="Calibri" panose="020F0502020204030204" pitchFamily="34" charset="0"/>
                <a:cs typeface="Times New Roman" panose="02020603050405020304" pitchFamily="18" charset="0"/>
              </a:rPr>
              <a:t>xx</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dirty="0">
                <a:latin typeface="Cambria" panose="02040503050406030204" pitchFamily="18" charset="0"/>
                <a:ea typeface="Calibri" panose="020F0502020204030204" pitchFamily="34" charset="0"/>
                <a:cs typeface="Times New Roman" panose="02020603050405020304" pitchFamily="18" charset="0"/>
              </a:rPr>
              <a:t>En lekplats som konstaterats under 2020. Minst 3 tjädertuppar noterade på denna lekplats, men det rör sig troligen om betydligt fler, eftersom kvällsinventering endast utfördes av tre personer. I princip hela upptagningsområdet finns på bolagsmark, med en ensam ägare. Det finns därför förutsättningar för en god framtida planering för att stärka tjädermiljöerna i området, särskilt eftersom större hyggen saknas i området idag. </a:t>
            </a:r>
            <a:endParaRPr lang="sv-SE"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Omfattande </a:t>
            </a:r>
            <a:r>
              <a:rPr lang="sv-SE" dirty="0">
                <a:latin typeface="Cambria" panose="02040503050406030204" pitchFamily="18" charset="0"/>
                <a:ea typeface="Calibri" panose="020F0502020204030204" pitchFamily="34" charset="0"/>
                <a:cs typeface="Times New Roman" panose="02020603050405020304" pitchFamily="18" charset="0"/>
              </a:rPr>
              <a:t>avverkningsanmälningar är inlämnade för det inre upptagnings-området och en överenskommelse har gjorts med skogsbolaget att bedöma förutsättningarna både ekonomiskt och ekologiskt att överföra upptagningsområdet till hyggesfria alternativ. Detta objekt blir därför en fördjupning på förutsättningarna för hyggesfritt skogsbruk i tjäderbiotoper.</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Bildobjekt 3"/>
          <p:cNvPicPr>
            <a:picLocks noChangeAspect="1"/>
          </p:cNvPicPr>
          <p:nvPr/>
        </p:nvPicPr>
        <p:blipFill>
          <a:blip r:embed="rId2"/>
          <a:stretch>
            <a:fillRect/>
          </a:stretch>
        </p:blipFill>
        <p:spPr>
          <a:xfrm>
            <a:off x="109331" y="208593"/>
            <a:ext cx="6679396" cy="6547278"/>
          </a:xfrm>
          <a:prstGeom prst="rect">
            <a:avLst/>
          </a:prstGeom>
        </p:spPr>
      </p:pic>
    </p:spTree>
    <p:extLst>
      <p:ext uri="{BB962C8B-B14F-4D97-AF65-F5344CB8AC3E}">
        <p14:creationId xmlns:p14="http://schemas.microsoft.com/office/powerpoint/2010/main" val="886236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275860" y="119416"/>
            <a:ext cx="6743776" cy="6583902"/>
          </a:xfrm>
          <a:prstGeom prst="rect">
            <a:avLst/>
          </a:prstGeom>
        </p:spPr>
      </p:pic>
      <p:sp>
        <p:nvSpPr>
          <p:cNvPr id="3" name="Rektangel 2"/>
          <p:cNvSpPr/>
          <p:nvPr/>
        </p:nvSpPr>
        <p:spPr>
          <a:xfrm>
            <a:off x="7352145" y="1468577"/>
            <a:ext cx="4017819" cy="4150239"/>
          </a:xfrm>
          <a:prstGeom prst="rect">
            <a:avLst/>
          </a:prstGeom>
        </p:spPr>
        <p:txBody>
          <a:bodyPr wrap="square">
            <a:spAutoFit/>
          </a:bodyPr>
          <a:lstStyle/>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Habitatkartan </a:t>
            </a:r>
            <a:r>
              <a:rPr lang="sv-SE" dirty="0">
                <a:latin typeface="Cambria" panose="02040503050406030204" pitchFamily="18" charset="0"/>
                <a:ea typeface="Calibri" panose="020F0502020204030204" pitchFamily="34" charset="0"/>
                <a:cs typeface="Times New Roman" panose="02020603050405020304" pitchFamily="18" charset="0"/>
              </a:rPr>
              <a:t>visar att upptagningsområdet domineras av granskogar i de norra och södra/sydostliga delarna (mörkgrönt i båda bilderna). Barrblandskogar finns centralt och i den västra/sydvästra delen och även i öster</a:t>
            </a:r>
            <a:r>
              <a:rPr lang="sv-SE" dirty="0" smtClean="0">
                <a:latin typeface="Cambria" panose="02040503050406030204" pitchFamily="18" charset="0"/>
                <a:ea typeface="Calibri" panose="020F0502020204030204" pitchFamily="34" charset="0"/>
                <a:cs typeface="Times New Roman" panose="02020603050405020304" pitchFamily="18" charset="0"/>
              </a:rPr>
              <a:t>.</a:t>
            </a:r>
          </a:p>
          <a:p>
            <a:pPr>
              <a:lnSpc>
                <a:spcPct val="107000"/>
              </a:lnSpc>
              <a:spcAft>
                <a:spcPts val="800"/>
              </a:spcAft>
            </a:pPr>
            <a:r>
              <a:rPr lang="sv-SE" dirty="0">
                <a:latin typeface="Cambria" panose="02040503050406030204" pitchFamily="18" charset="0"/>
                <a:ea typeface="Calibri" panose="020F0502020204030204" pitchFamily="34" charset="0"/>
                <a:cs typeface="Times New Roman" panose="02020603050405020304" pitchFamily="18" charset="0"/>
              </a:rPr>
              <a:t>I helhetsområdet finns större inslag av våtmarker och öppna mossar i den västra delen, samt centralt och mot nordost. Några sumpskogar finns i östra delen av upptagningsområdet. </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v-SE"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1988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403927" y="105384"/>
            <a:ext cx="9356437" cy="6666976"/>
          </a:xfrm>
          <a:prstGeom prst="rect">
            <a:avLst/>
          </a:prstGeom>
        </p:spPr>
      </p:pic>
    </p:spTree>
    <p:extLst>
      <p:ext uri="{BB962C8B-B14F-4D97-AF65-F5344CB8AC3E}">
        <p14:creationId xmlns:p14="http://schemas.microsoft.com/office/powerpoint/2010/main" val="3696925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398299" y="0"/>
            <a:ext cx="6010154" cy="3860491"/>
          </a:xfrm>
          <a:prstGeom prst="rect">
            <a:avLst/>
          </a:prstGeom>
        </p:spPr>
      </p:pic>
      <p:pic>
        <p:nvPicPr>
          <p:cNvPr id="3" name="Bildobjekt 2"/>
          <p:cNvPicPr>
            <a:picLocks noChangeAspect="1"/>
          </p:cNvPicPr>
          <p:nvPr/>
        </p:nvPicPr>
        <p:blipFill>
          <a:blip r:embed="rId3"/>
          <a:stretch>
            <a:fillRect/>
          </a:stretch>
        </p:blipFill>
        <p:spPr>
          <a:xfrm>
            <a:off x="398299" y="3860491"/>
            <a:ext cx="6010155" cy="2951018"/>
          </a:xfrm>
          <a:prstGeom prst="rect">
            <a:avLst/>
          </a:prstGeom>
        </p:spPr>
      </p:pic>
      <p:sp>
        <p:nvSpPr>
          <p:cNvPr id="4" name="Rektangel 3"/>
          <p:cNvSpPr/>
          <p:nvPr/>
        </p:nvSpPr>
        <p:spPr>
          <a:xfrm>
            <a:off x="6585527" y="551310"/>
            <a:ext cx="5153891" cy="5141920"/>
          </a:xfrm>
          <a:prstGeom prst="rect">
            <a:avLst/>
          </a:prstGeom>
        </p:spPr>
        <p:txBody>
          <a:bodyPr wrap="square">
            <a:spAutoFit/>
          </a:bodyPr>
          <a:lstStyle/>
          <a:p>
            <a:pPr>
              <a:lnSpc>
                <a:spcPct val="107000"/>
              </a:lnSpc>
              <a:spcAft>
                <a:spcPts val="800"/>
              </a:spcAft>
            </a:pPr>
            <a:r>
              <a:rPr lang="sv-SE" dirty="0">
                <a:latin typeface="Cambria" panose="02040503050406030204" pitchFamily="18" charset="0"/>
                <a:ea typeface="Calibri" panose="020F0502020204030204" pitchFamily="34" charset="0"/>
                <a:cs typeface="Times New Roman" panose="02020603050405020304" pitchFamily="18" charset="0"/>
              </a:rPr>
              <a:t>Ovan visas en bild över de olika avdelningarnas ålder samt trädslagsfördelning. En bedömning har gjorts för varje område kring tjäderhabitatets kvalitet. </a:t>
            </a:r>
            <a:endParaRPr lang="sv-SE"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Grön </a:t>
            </a:r>
            <a:r>
              <a:rPr lang="sv-SE" dirty="0">
                <a:latin typeface="Cambria" panose="02040503050406030204" pitchFamily="18" charset="0"/>
                <a:ea typeface="Calibri" panose="020F0502020204030204" pitchFamily="34" charset="0"/>
                <a:cs typeface="Times New Roman" panose="02020603050405020304" pitchFamily="18" charset="0"/>
              </a:rPr>
              <a:t>etikett visar goda tjäderbiotoper, orange färg visar delvis goda tjäderbiotoper inom avdelningen. </a:t>
            </a:r>
            <a:endParaRPr lang="sv-SE"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Gult </a:t>
            </a:r>
            <a:r>
              <a:rPr lang="sv-SE" dirty="0">
                <a:latin typeface="Cambria" panose="02040503050406030204" pitchFamily="18" charset="0"/>
                <a:ea typeface="Calibri" panose="020F0502020204030204" pitchFamily="34" charset="0"/>
                <a:cs typeface="Times New Roman" panose="02020603050405020304" pitchFamily="18" charset="0"/>
              </a:rPr>
              <a:t>visar bristande biotoper, men där det av olika anledningar kan utvecklas tjädergoda biotoper. Det handlar t.ex. om områden som på sikt kan utvecklas till goda tjäderbiotoper. Åtgärder kan relativt lätt öka kvaliteten på biotopen för tjäder. </a:t>
            </a:r>
            <a:endParaRPr lang="sv-SE"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dirty="0" smtClean="0">
                <a:latin typeface="Cambria" panose="02040503050406030204" pitchFamily="18" charset="0"/>
                <a:ea typeface="Calibri" panose="020F0502020204030204" pitchFamily="34" charset="0"/>
                <a:cs typeface="Times New Roman" panose="02020603050405020304" pitchFamily="18" charset="0"/>
              </a:rPr>
              <a:t>Rödmarkerade </a:t>
            </a:r>
            <a:r>
              <a:rPr lang="sv-SE" dirty="0">
                <a:latin typeface="Cambria" panose="02040503050406030204" pitchFamily="18" charset="0"/>
                <a:ea typeface="Calibri" panose="020F0502020204030204" pitchFamily="34" charset="0"/>
                <a:cs typeface="Times New Roman" panose="02020603050405020304" pitchFamily="18" charset="0"/>
              </a:rPr>
              <a:t>områden är dåliga tjäderbiotoper som arten inte utnyttjar. I dessa krävs omfattande åtgärder för att öka kvaliteten för tjäder. Ofta är dessa likåldriga granmonokulturer  utan såväl underskikt som fältskikt. </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24175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TotalTime>
  <Words>2205</Words>
  <Application>Microsoft Office PowerPoint</Application>
  <PresentationFormat>Bredbild</PresentationFormat>
  <Paragraphs>125</Paragraphs>
  <Slides>22</Slides>
  <Notes>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22</vt:i4>
      </vt:variant>
    </vt:vector>
  </HeadingPairs>
  <TitlesOfParts>
    <vt:vector size="29" baseType="lpstr">
      <vt:lpstr>Arial</vt:lpstr>
      <vt:lpstr>Calibri</vt:lpstr>
      <vt:lpstr>Calibri Light</vt:lpstr>
      <vt:lpstr>Cambria</vt:lpstr>
      <vt:lpstr>Times New Roman</vt:lpstr>
      <vt:lpstr>Wingdings</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Christer Johansson</dc:creator>
  <cp:lastModifiedBy>Christer Johansson</cp:lastModifiedBy>
  <cp:revision>15</cp:revision>
  <dcterms:created xsi:type="dcterms:W3CDTF">2021-08-29T11:28:57Z</dcterms:created>
  <dcterms:modified xsi:type="dcterms:W3CDTF">2021-09-08T09:16:57Z</dcterms:modified>
</cp:coreProperties>
</file>